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65" r:id="rId4"/>
    <p:sldId id="1563" r:id="rId5"/>
    <p:sldId id="1549" r:id="rId6"/>
    <p:sldId id="267" r:id="rId7"/>
    <p:sldId id="1548" r:id="rId8"/>
    <p:sldId id="1311" r:id="rId9"/>
    <p:sldId id="613" r:id="rId10"/>
    <p:sldId id="362" r:id="rId11"/>
    <p:sldId id="1560" r:id="rId12"/>
    <p:sldId id="258" r:id="rId13"/>
    <p:sldId id="266" r:id="rId14"/>
    <p:sldId id="259" r:id="rId15"/>
    <p:sldId id="260" r:id="rId16"/>
    <p:sldId id="261" r:id="rId17"/>
    <p:sldId id="264" r:id="rId18"/>
    <p:sldId id="263" r:id="rId19"/>
    <p:sldId id="1564" r:id="rId20"/>
    <p:sldId id="1565" r:id="rId21"/>
    <p:sldId id="1566" r:id="rId22"/>
    <p:sldId id="1567" r:id="rId23"/>
    <p:sldId id="262" r:id="rId24"/>
    <p:sldId id="1551" r:id="rId25"/>
    <p:sldId id="1562" r:id="rId26"/>
    <p:sldId id="277" r:id="rId27"/>
    <p:sldId id="1561" r:id="rId28"/>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9968A4-FD89-2744-B629-3DC6282AC6E5}" v="26" dt="2024-03-02T05:30:38.7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6" autoAdjust="0"/>
    <p:restoredTop sz="93325" autoAdjust="0"/>
  </p:normalViewPr>
  <p:slideViewPr>
    <p:cSldViewPr snapToGrid="0">
      <p:cViewPr varScale="1">
        <p:scale>
          <a:sx n="77" d="100"/>
          <a:sy n="77" d="100"/>
        </p:scale>
        <p:origin x="912" y="58"/>
      </p:cViewPr>
      <p:guideLst/>
    </p:cSldViewPr>
  </p:slideViewPr>
  <p:notesTextViewPr>
    <p:cViewPr>
      <p:scale>
        <a:sx n="1" d="1"/>
        <a:sy n="1" d="1"/>
      </p:scale>
      <p:origin x="0" y="0"/>
    </p:cViewPr>
  </p:notesTextViewPr>
  <p:notesViewPr>
    <p:cSldViewPr snapToGrid="0">
      <p:cViewPr varScale="1">
        <p:scale>
          <a:sx n="84" d="100"/>
          <a:sy n="84" d="100"/>
        </p:scale>
        <p:origin x="1968" y="8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1539666-1AF6-7A63-D89F-6A006A3E9619}"/>
              </a:ext>
            </a:extLst>
          </p:cNvPr>
          <p:cNvSpPr>
            <a:spLocks noGrp="1"/>
          </p:cNvSpPr>
          <p:nvPr>
            <p:ph type="hdr" sz="quarter"/>
          </p:nvPr>
        </p:nvSpPr>
        <p:spPr>
          <a:xfrm>
            <a:off x="0" y="0"/>
            <a:ext cx="4275138" cy="33813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7B4EE072-95F7-FDD7-7BBA-283AAEE90D18}"/>
              </a:ext>
            </a:extLst>
          </p:cNvPr>
          <p:cNvSpPr>
            <a:spLocks noGrp="1"/>
          </p:cNvSpPr>
          <p:nvPr>
            <p:ph type="ftr" sz="quarter" idx="2"/>
          </p:nvPr>
        </p:nvSpPr>
        <p:spPr>
          <a:xfrm>
            <a:off x="0" y="6397625"/>
            <a:ext cx="4275138" cy="33813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808CC2-665D-D74C-826E-2EC305CF5920}"/>
              </a:ext>
            </a:extLst>
          </p:cNvPr>
          <p:cNvSpPr>
            <a:spLocks noGrp="1"/>
          </p:cNvSpPr>
          <p:nvPr>
            <p:ph type="sldNum" sz="quarter" idx="3"/>
          </p:nvPr>
        </p:nvSpPr>
        <p:spPr>
          <a:xfrm>
            <a:off x="5588000" y="6397625"/>
            <a:ext cx="4276725" cy="338138"/>
          </a:xfrm>
          <a:prstGeom prst="rect">
            <a:avLst/>
          </a:prstGeom>
        </p:spPr>
        <p:txBody>
          <a:bodyPr vert="horz" lIns="91440" tIns="45720" rIns="91440" bIns="45720" rtlCol="0" anchor="b"/>
          <a:lstStyle>
            <a:lvl1pPr algn="r">
              <a:defRPr sz="1200"/>
            </a:lvl1pPr>
          </a:lstStyle>
          <a:p>
            <a:fld id="{29F09616-B378-4633-B10D-C8D3573B718D}" type="slidenum">
              <a:rPr kumimoji="1" lang="ja-JP" altLang="en-US" smtClean="0"/>
              <a:t>‹#›</a:t>
            </a:fld>
            <a:endParaRPr kumimoji="1" lang="ja-JP" altLang="en-US"/>
          </a:p>
        </p:txBody>
      </p:sp>
    </p:spTree>
    <p:extLst>
      <p:ext uri="{BB962C8B-B14F-4D97-AF65-F5344CB8AC3E}">
        <p14:creationId xmlns:p14="http://schemas.microsoft.com/office/powerpoint/2010/main" val="2445711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7958"/>
          </a:xfrm>
          <a:prstGeom prst="rect">
            <a:avLst/>
          </a:prstGeom>
        </p:spPr>
        <p:txBody>
          <a:bodyPr vert="horz" lIns="91440" tIns="45720" rIns="91440" bIns="45720" rtlCol="0"/>
          <a:lstStyle>
            <a:lvl1pPr algn="r">
              <a:defRPr sz="1200"/>
            </a:lvl1pPr>
          </a:lstStyle>
          <a:p>
            <a:fld id="{5C06963D-CBBA-482B-B1E7-AFBF5466A627}" type="datetimeFigureOut">
              <a:rPr kumimoji="1" lang="ja-JP" altLang="en-US" smtClean="0"/>
              <a:t>2025/6/30</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3"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a:defRPr sz="1200"/>
            </a:lvl1pPr>
          </a:lstStyle>
          <a:p>
            <a:fld id="{6BB5D63B-F641-4F01-A11B-5082AB3F4D12}" type="slidenum">
              <a:rPr kumimoji="1" lang="ja-JP" altLang="en-US" smtClean="0"/>
              <a:t>‹#›</a:t>
            </a:fld>
            <a:endParaRPr kumimoji="1" lang="ja-JP" altLang="en-US"/>
          </a:p>
        </p:txBody>
      </p:sp>
    </p:spTree>
    <p:extLst>
      <p:ext uri="{BB962C8B-B14F-4D97-AF65-F5344CB8AC3E}">
        <p14:creationId xmlns:p14="http://schemas.microsoft.com/office/powerpoint/2010/main" val="11938546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10</a:t>
            </a:r>
            <a:r>
              <a:rPr kumimoji="1" lang="ja-JP" altLang="en-US" dirty="0"/>
              <a:t>：</a:t>
            </a:r>
            <a:r>
              <a:rPr kumimoji="1" lang="en-US" altLang="ja-JP" dirty="0"/>
              <a:t>00-10:10 </a:t>
            </a:r>
            <a:r>
              <a:rPr kumimoji="1" lang="ja-JP" altLang="en-US" dirty="0"/>
              <a:t>アイスブレイク</a:t>
            </a:r>
            <a:endParaRPr kumimoji="1" lang="en-US" altLang="ja-JP" dirty="0"/>
          </a:p>
          <a:p>
            <a:r>
              <a:rPr kumimoji="1" lang="ja-JP" altLang="en-US" dirty="0"/>
              <a:t>・</a:t>
            </a:r>
            <a:r>
              <a:rPr kumimoji="1" lang="en-US" altLang="ja-JP" dirty="0"/>
              <a:t>10:10-10:30 </a:t>
            </a:r>
            <a:r>
              <a:rPr kumimoji="1" lang="ja-JP" altLang="en-US" dirty="0"/>
              <a:t>説明・質問タイム</a:t>
            </a:r>
            <a:endParaRPr kumimoji="1" lang="en-US" altLang="ja-JP" dirty="0"/>
          </a:p>
          <a:p>
            <a:r>
              <a:rPr kumimoji="1" lang="ja-JP" altLang="en-US" dirty="0"/>
              <a:t>・</a:t>
            </a:r>
            <a:r>
              <a:rPr kumimoji="1" lang="en-US" altLang="ja-JP" dirty="0"/>
              <a:t>10</a:t>
            </a:r>
            <a:r>
              <a:rPr kumimoji="1" lang="ja-JP" altLang="en-US" dirty="0"/>
              <a:t>：</a:t>
            </a:r>
            <a:r>
              <a:rPr kumimoji="1" lang="en-US" altLang="ja-JP" dirty="0"/>
              <a:t>30-11:00 </a:t>
            </a:r>
            <a:r>
              <a:rPr kumimoji="1" lang="ja-JP" altLang="en-US" dirty="0"/>
              <a:t>モデル事例検討</a:t>
            </a:r>
            <a:endParaRPr kumimoji="1" lang="en-US" altLang="ja-JP" dirty="0"/>
          </a:p>
          <a:p>
            <a:r>
              <a:rPr kumimoji="1" lang="ja-JP" altLang="en-US" dirty="0"/>
              <a:t>・</a:t>
            </a:r>
            <a:r>
              <a:rPr kumimoji="1" lang="en-US" altLang="ja-JP" dirty="0"/>
              <a:t>11:00-12:00 </a:t>
            </a:r>
            <a:r>
              <a:rPr kumimoji="1" lang="ja-JP" altLang="en-US" dirty="0"/>
              <a:t>事例検討</a:t>
            </a:r>
            <a:r>
              <a:rPr kumimoji="1" lang="en-US" altLang="ja-JP" dirty="0"/>
              <a:t>2</a:t>
            </a:r>
          </a:p>
          <a:p>
            <a:endParaRPr kumimoji="1" lang="ja-JP" altLang="en-US" dirty="0"/>
          </a:p>
        </p:txBody>
      </p:sp>
      <p:sp>
        <p:nvSpPr>
          <p:cNvPr id="4" name="スライド番号プレースホルダー 3"/>
          <p:cNvSpPr>
            <a:spLocks noGrp="1"/>
          </p:cNvSpPr>
          <p:nvPr>
            <p:ph type="sldNum" sz="quarter" idx="5"/>
          </p:nvPr>
        </p:nvSpPr>
        <p:spPr/>
        <p:txBody>
          <a:bodyPr/>
          <a:lstStyle/>
          <a:p>
            <a:fld id="{2F9DF39B-2666-4037-A36A-BCCB62D3F269}" type="slidenum">
              <a:rPr kumimoji="1" lang="ja-JP" altLang="en-US" smtClean="0"/>
              <a:t>6</a:t>
            </a:fld>
            <a:endParaRPr kumimoji="1" lang="ja-JP" altLang="en-US"/>
          </a:p>
        </p:txBody>
      </p:sp>
    </p:spTree>
    <p:extLst>
      <p:ext uri="{BB962C8B-B14F-4D97-AF65-F5344CB8AC3E}">
        <p14:creationId xmlns:p14="http://schemas.microsoft.com/office/powerpoint/2010/main" val="76359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latin typeface="Arial" pitchFamily="34" charset="0"/>
            </a:endParaRPr>
          </a:p>
        </p:txBody>
      </p:sp>
      <p:sp>
        <p:nvSpPr>
          <p:cNvPr id="48132"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A68FDB-A29A-4B8E-A75C-F9426CE0DF52}" type="slidenum">
              <a:rPr lang="en-US" altLang="ja-JP" smtClean="0">
                <a:latin typeface="Arial" charset="0"/>
              </a:rPr>
              <a:pPr fontAlgn="base">
                <a:spcBef>
                  <a:spcPct val="0"/>
                </a:spcBef>
                <a:spcAft>
                  <a:spcPct val="0"/>
                </a:spcAft>
                <a:defRPr/>
              </a:pPr>
              <a:t>8</a:t>
            </a:fld>
            <a:endParaRPr lang="en-US" altLang="ja-JP" dirty="0">
              <a:latin typeface="Arial" charset="0"/>
            </a:endParaRPr>
          </a:p>
        </p:txBody>
      </p:sp>
    </p:spTree>
    <p:extLst>
      <p:ext uri="{BB962C8B-B14F-4D97-AF65-F5344CB8AC3E}">
        <p14:creationId xmlns:p14="http://schemas.microsoft.com/office/powerpoint/2010/main" val="2977486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この例を考えてみましょう。日常で結構よくあるシーンだけど、どうなるかっていうと、さっきの話でいくと、行動野結果良いことが起きているので</a:t>
            </a:r>
            <a:r>
              <a:rPr kumimoji="1" lang="en-US" altLang="ja-JP" dirty="0"/>
              <a:t>…</a:t>
            </a:r>
            <a:r>
              <a:rPr kumimoji="1" lang="ja-JP" altLang="en-US" dirty="0"/>
              <a:t>この行動が増えてしまう。</a:t>
            </a:r>
            <a:endParaRPr kumimoji="1" lang="en-US" altLang="ja-JP" dirty="0"/>
          </a:p>
          <a:p>
            <a:r>
              <a:rPr kumimoji="1" lang="ja-JP" altLang="en-US" dirty="0"/>
              <a:t>褒めたつもりは全くなくても、結果的に褒めたことになっている。</a:t>
            </a:r>
          </a:p>
        </p:txBody>
      </p:sp>
      <p:sp>
        <p:nvSpPr>
          <p:cNvPr id="4" name="スライド番号プレースホルダ 3"/>
          <p:cNvSpPr>
            <a:spLocks noGrp="1"/>
          </p:cNvSpPr>
          <p:nvPr>
            <p:ph type="sldNum" sz="quarter" idx="10"/>
          </p:nvPr>
        </p:nvSpPr>
        <p:spPr/>
        <p:txBody>
          <a:bodyPr/>
          <a:lstStyle/>
          <a:p>
            <a:pPr>
              <a:defRPr/>
            </a:pPr>
            <a:fld id="{99E94113-EB6E-4BAD-B44A-60F3846C46B1}" type="slidenum">
              <a:rPr lang="ja-JP" altLang="en-US" smtClean="0"/>
              <a:pPr>
                <a:defRPr/>
              </a:pPr>
              <a:t>9</a:t>
            </a:fld>
            <a:endParaRPr lang="ja-JP" altLang="en-US"/>
          </a:p>
        </p:txBody>
      </p:sp>
    </p:spTree>
    <p:extLst>
      <p:ext uri="{BB962C8B-B14F-4D97-AF65-F5344CB8AC3E}">
        <p14:creationId xmlns:p14="http://schemas.microsoft.com/office/powerpoint/2010/main" val="1741243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latin typeface="Arial" pitchFamily="34" charset="0"/>
            </a:endParaRPr>
          </a:p>
        </p:txBody>
      </p:sp>
      <p:sp>
        <p:nvSpPr>
          <p:cNvPr id="48132"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A68FDB-A29A-4B8E-A75C-F9426CE0DF52}" type="slidenum">
              <a:rPr lang="en-US" altLang="ja-JP" smtClean="0">
                <a:latin typeface="Arial" charset="0"/>
              </a:rPr>
              <a:pPr fontAlgn="base">
                <a:spcBef>
                  <a:spcPct val="0"/>
                </a:spcBef>
                <a:spcAft>
                  <a:spcPct val="0"/>
                </a:spcAft>
                <a:defRPr/>
              </a:pPr>
              <a:t>10</a:t>
            </a:fld>
            <a:endParaRPr lang="en-US" altLang="ja-JP" dirty="0">
              <a:latin typeface="Arial" charset="0"/>
            </a:endParaRPr>
          </a:p>
        </p:txBody>
      </p:sp>
    </p:spTree>
    <p:extLst>
      <p:ext uri="{BB962C8B-B14F-4D97-AF65-F5344CB8AC3E}">
        <p14:creationId xmlns:p14="http://schemas.microsoft.com/office/powerpoint/2010/main" val="2927723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12FE1-01D2-2F40-EB81-789D9839C49A}"/>
            </a:ext>
          </a:extLst>
        </p:cNvPr>
        <p:cNvGrpSpPr/>
        <p:nvPr/>
      </p:nvGrpSpPr>
      <p:grpSpPr>
        <a:xfrm>
          <a:off x="0" y="0"/>
          <a:ext cx="0" cy="0"/>
          <a:chOff x="0" y="0"/>
          <a:chExt cx="0" cy="0"/>
        </a:xfrm>
      </p:grpSpPr>
      <p:sp>
        <p:nvSpPr>
          <p:cNvPr id="61442" name="スライド イメージ プレースホルダ 1">
            <a:extLst>
              <a:ext uri="{FF2B5EF4-FFF2-40B4-BE49-F238E27FC236}">
                <a16:creationId xmlns:a16="http://schemas.microsoft.com/office/drawing/2014/main" id="{07EBF122-2F27-C368-24E8-A4B07D839A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a:extLst>
              <a:ext uri="{FF2B5EF4-FFF2-40B4-BE49-F238E27FC236}">
                <a16:creationId xmlns:a16="http://schemas.microsoft.com/office/drawing/2014/main" id="{906C9E16-9623-4C11-29CE-DBE5B6308F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latin typeface="Arial" pitchFamily="34" charset="0"/>
            </a:endParaRPr>
          </a:p>
        </p:txBody>
      </p:sp>
      <p:sp>
        <p:nvSpPr>
          <p:cNvPr id="48132" name="スライド番号プレースホルダ 3">
            <a:extLst>
              <a:ext uri="{FF2B5EF4-FFF2-40B4-BE49-F238E27FC236}">
                <a16:creationId xmlns:a16="http://schemas.microsoft.com/office/drawing/2014/main" id="{CBF2F5BA-B87D-992C-C702-25D037A47752}"/>
              </a:ext>
            </a:extLst>
          </p:cNvPr>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A68FDB-A29A-4B8E-A75C-F9426CE0DF52}" type="slidenum">
              <a:rPr lang="en-US" altLang="ja-JP" smtClean="0">
                <a:latin typeface="Arial" charset="0"/>
              </a:rPr>
              <a:pPr fontAlgn="base">
                <a:spcBef>
                  <a:spcPct val="0"/>
                </a:spcBef>
                <a:spcAft>
                  <a:spcPct val="0"/>
                </a:spcAft>
                <a:defRPr/>
              </a:pPr>
              <a:t>11</a:t>
            </a:fld>
            <a:endParaRPr lang="en-US" altLang="ja-JP" dirty="0">
              <a:latin typeface="Arial" charset="0"/>
            </a:endParaRPr>
          </a:p>
        </p:txBody>
      </p:sp>
    </p:spTree>
    <p:extLst>
      <p:ext uri="{BB962C8B-B14F-4D97-AF65-F5344CB8AC3E}">
        <p14:creationId xmlns:p14="http://schemas.microsoft.com/office/powerpoint/2010/main" val="1381201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latin typeface="Arial" pitchFamily="34" charset="0"/>
            </a:endParaRPr>
          </a:p>
        </p:txBody>
      </p:sp>
      <p:sp>
        <p:nvSpPr>
          <p:cNvPr id="48132"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A68FDB-A29A-4B8E-A75C-F9426CE0DF52}" type="slidenum">
              <a:rPr lang="en-US" altLang="ja-JP" smtClean="0">
                <a:latin typeface="Arial" charset="0"/>
              </a:rPr>
              <a:pPr fontAlgn="base">
                <a:spcBef>
                  <a:spcPct val="0"/>
                </a:spcBef>
                <a:spcAft>
                  <a:spcPct val="0"/>
                </a:spcAft>
                <a:defRPr/>
              </a:pPr>
              <a:t>24</a:t>
            </a:fld>
            <a:endParaRPr lang="en-US" altLang="ja-JP" dirty="0">
              <a:latin typeface="Arial" charset="0"/>
            </a:endParaRPr>
          </a:p>
        </p:txBody>
      </p:sp>
    </p:spTree>
    <p:extLst>
      <p:ext uri="{BB962C8B-B14F-4D97-AF65-F5344CB8AC3E}">
        <p14:creationId xmlns:p14="http://schemas.microsoft.com/office/powerpoint/2010/main" val="2959295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FF743-86CE-1A60-B473-E6F13223A6F5}"/>
            </a:ext>
          </a:extLst>
        </p:cNvPr>
        <p:cNvGrpSpPr/>
        <p:nvPr/>
      </p:nvGrpSpPr>
      <p:grpSpPr>
        <a:xfrm>
          <a:off x="0" y="0"/>
          <a:ext cx="0" cy="0"/>
          <a:chOff x="0" y="0"/>
          <a:chExt cx="0" cy="0"/>
        </a:xfrm>
      </p:grpSpPr>
      <p:sp>
        <p:nvSpPr>
          <p:cNvPr id="61442" name="スライド イメージ プレースホルダ 1">
            <a:extLst>
              <a:ext uri="{FF2B5EF4-FFF2-40B4-BE49-F238E27FC236}">
                <a16:creationId xmlns:a16="http://schemas.microsoft.com/office/drawing/2014/main" id="{292AF7FD-D0AE-7AF6-A343-C5F93FDC64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a:extLst>
              <a:ext uri="{FF2B5EF4-FFF2-40B4-BE49-F238E27FC236}">
                <a16:creationId xmlns:a16="http://schemas.microsoft.com/office/drawing/2014/main" id="{E16C2046-A92F-60A0-67E8-EE4639CC35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latin typeface="Arial" pitchFamily="34" charset="0"/>
            </a:endParaRPr>
          </a:p>
        </p:txBody>
      </p:sp>
      <p:sp>
        <p:nvSpPr>
          <p:cNvPr id="48132" name="スライド番号プレースホルダ 3">
            <a:extLst>
              <a:ext uri="{FF2B5EF4-FFF2-40B4-BE49-F238E27FC236}">
                <a16:creationId xmlns:a16="http://schemas.microsoft.com/office/drawing/2014/main" id="{E5933933-FB8B-E8A8-65CC-E36A5E598C3B}"/>
              </a:ext>
            </a:extLst>
          </p:cNvPr>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A68FDB-A29A-4B8E-A75C-F9426CE0DF52}" type="slidenum">
              <a:rPr lang="en-US" altLang="ja-JP" smtClean="0">
                <a:latin typeface="Arial" charset="0"/>
              </a:rPr>
              <a:pPr fontAlgn="base">
                <a:spcBef>
                  <a:spcPct val="0"/>
                </a:spcBef>
                <a:spcAft>
                  <a:spcPct val="0"/>
                </a:spcAft>
                <a:defRPr/>
              </a:pPr>
              <a:t>25</a:t>
            </a:fld>
            <a:endParaRPr lang="en-US" altLang="ja-JP" dirty="0">
              <a:latin typeface="Arial" charset="0"/>
            </a:endParaRPr>
          </a:p>
        </p:txBody>
      </p:sp>
    </p:spTree>
    <p:extLst>
      <p:ext uri="{BB962C8B-B14F-4D97-AF65-F5344CB8AC3E}">
        <p14:creationId xmlns:p14="http://schemas.microsoft.com/office/powerpoint/2010/main" val="2180583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329e7ec6a2e_0_0:notes"/>
          <p:cNvSpPr txBox="1">
            <a:spLocks noGrp="1"/>
          </p:cNvSpPr>
          <p:nvPr>
            <p:ph type="body" idx="1"/>
          </p:nvPr>
        </p:nvSpPr>
        <p:spPr>
          <a:xfrm>
            <a:off x="1004536" y="3004269"/>
            <a:ext cx="8036289" cy="2458141"/>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9" name="Google Shape;259;g329e7ec6a2e_0_0:notes"/>
          <p:cNvSpPr>
            <a:spLocks noGrp="1" noRot="1" noChangeAspect="1"/>
          </p:cNvSpPr>
          <p:nvPr>
            <p:ph type="sldImg" idx="2"/>
          </p:nvPr>
        </p:nvSpPr>
        <p:spPr>
          <a:xfrm>
            <a:off x="3149600" y="781050"/>
            <a:ext cx="3746500" cy="21066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a:extLst>
            <a:ext uri="{FF2B5EF4-FFF2-40B4-BE49-F238E27FC236}">
              <a16:creationId xmlns:a16="http://schemas.microsoft.com/office/drawing/2014/main" id="{D4943C01-4BCA-1F9A-DEAE-C260C5754FFB}"/>
            </a:ext>
          </a:extLst>
        </p:cNvPr>
        <p:cNvGrpSpPr/>
        <p:nvPr/>
      </p:nvGrpSpPr>
      <p:grpSpPr>
        <a:xfrm>
          <a:off x="0" y="0"/>
          <a:ext cx="0" cy="0"/>
          <a:chOff x="0" y="0"/>
          <a:chExt cx="0" cy="0"/>
        </a:xfrm>
      </p:grpSpPr>
      <p:sp>
        <p:nvSpPr>
          <p:cNvPr id="258" name="Google Shape;258;g329e7ec6a2e_0_0:notes">
            <a:extLst>
              <a:ext uri="{FF2B5EF4-FFF2-40B4-BE49-F238E27FC236}">
                <a16:creationId xmlns:a16="http://schemas.microsoft.com/office/drawing/2014/main" id="{0A20CB4C-B829-BCFF-9428-69258022770F}"/>
              </a:ext>
            </a:extLst>
          </p:cNvPr>
          <p:cNvSpPr txBox="1">
            <a:spLocks noGrp="1"/>
          </p:cNvSpPr>
          <p:nvPr>
            <p:ph type="body" idx="1"/>
          </p:nvPr>
        </p:nvSpPr>
        <p:spPr>
          <a:xfrm>
            <a:off x="1004536" y="3004269"/>
            <a:ext cx="8036289" cy="2458141"/>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9" name="Google Shape;259;g329e7ec6a2e_0_0:notes">
            <a:extLst>
              <a:ext uri="{FF2B5EF4-FFF2-40B4-BE49-F238E27FC236}">
                <a16:creationId xmlns:a16="http://schemas.microsoft.com/office/drawing/2014/main" id="{E55193BB-7208-5140-B68F-1567A33CA959}"/>
              </a:ext>
            </a:extLst>
          </p:cNvPr>
          <p:cNvSpPr>
            <a:spLocks noGrp="1" noRot="1" noChangeAspect="1"/>
          </p:cNvSpPr>
          <p:nvPr>
            <p:ph type="sldImg" idx="2"/>
          </p:nvPr>
        </p:nvSpPr>
        <p:spPr>
          <a:xfrm>
            <a:off x="3149600" y="781050"/>
            <a:ext cx="3746500" cy="2106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950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22EA57-093C-17C7-3E82-78DF6544F6D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8A10A49-ACB4-7A24-E27A-B5ACB91EED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11C0732-FCF9-8414-917D-1511A7408560}"/>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0A32722E-8B04-3228-C1D6-CA81E15533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B2E2BD-AF74-BBEB-0FE8-E4A684BFFF9E}"/>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125368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2971F7-BF39-A085-D2D1-AFDE1DD5E26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7A17DAD-9DA9-16DF-FE44-841CE767FCE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79D1A2-322B-86B8-8CAD-4931B2788177}"/>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915371E7-C853-62EE-1234-6221288800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A3E469-3A12-99F0-25D5-5BF890FDEE3A}"/>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326587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80825A-ADC1-A070-525D-4B0BDF3BD05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F729F5-B288-E57E-3088-D11F1CE6FBE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BD96A2-E1E9-7B41-FB2F-8A3ACE9CA07A}"/>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D4FB4157-C5ED-CB6B-7E76-C770F99DEC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4D4D5F-1B40-6C61-DC01-FC96A7CC1D2C}"/>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295614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6E9D2A-892E-C10A-C923-F185BFBCFE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7CFF80-EFF6-CB71-3C6E-5C1F4113C54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96E0990-123B-6CC8-98C2-F49087248C36}"/>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7101389C-F7E3-8412-697E-F7B12F85C3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C2BC2C9-A6DA-C7A0-7095-9A9CD2CA65DE}"/>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117271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0CE09D-20DC-ABC1-358A-BFD4E93831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79BC19-A1E9-F3EE-ECD7-8B1CD6629F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147AD1F-A57A-18CE-CC48-76E1A04F7EE0}"/>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5C1E0D19-C208-BF31-08C0-91997B905E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0BADCE-A293-592A-3680-C9867647E6AC}"/>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359510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2D5154-4066-1DFB-F6A4-9A94C1F379F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0B70C49-F053-ABE2-4F07-6C27EFD6841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97FCB44-B9D6-B37A-6BD7-0ACF6E97BD3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D94EC97-7FAA-8DD0-9A11-E1EA8C0C2803}"/>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F80FA834-AA0B-DDCD-BB2B-5BE1C6A699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82EB27-471E-E651-C0A4-3ABCC79BBF8B}"/>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3082197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949BD0-EA09-7A90-47D8-B48DF20A286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A42668A-2BD8-33F6-02D0-FD1EDAE54D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B0712FF-0272-9F93-A97C-2F7890E8930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AC8C953-2AC8-7159-230D-C06C49902B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9E7F5DD-BC96-B08B-6C5A-8F7DEDB5B2D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48F6368-F1F7-9AB5-1801-23150C947BBA}"/>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8" name="フッター プレースホルダー 7">
            <a:extLst>
              <a:ext uri="{FF2B5EF4-FFF2-40B4-BE49-F238E27FC236}">
                <a16:creationId xmlns:a16="http://schemas.microsoft.com/office/drawing/2014/main" id="{8F20685A-29DE-3F03-6E94-1D1C6E5EAFA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6E260D8-78BA-E4EB-5FD0-0F0A23A51265}"/>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3298300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593FFA-A165-B29A-793D-C3F1D291F74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669BBCA-A317-97AA-EF02-DC74092358CC}"/>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4" name="フッター プレースホルダー 3">
            <a:extLst>
              <a:ext uri="{FF2B5EF4-FFF2-40B4-BE49-F238E27FC236}">
                <a16:creationId xmlns:a16="http://schemas.microsoft.com/office/drawing/2014/main" id="{74C824C1-136F-2A1E-8BBE-A624388829E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F45003E-4A4C-57DA-5A1E-6D010ECDBC20}"/>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213329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C0CA044-B83E-F4BA-96CE-5994EAC4FBC2}"/>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3" name="フッター プレースホルダー 2">
            <a:extLst>
              <a:ext uri="{FF2B5EF4-FFF2-40B4-BE49-F238E27FC236}">
                <a16:creationId xmlns:a16="http://schemas.microsoft.com/office/drawing/2014/main" id="{1A43FA33-B42E-D066-6311-5B7B180E83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D6B1BE2-CAA7-329D-209C-63B83F54EE83}"/>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338010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75C25A-ED26-AD3B-1299-3125695D615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F917A9-50FE-74BF-B276-CE2096F1D2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05E14D3-706F-3827-BDE0-D1798E4A5F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5469E88-08E5-9D4F-D52D-5FCF62A2B5A4}"/>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747E7740-36A1-D4CC-4457-C50192B2BC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AC5B91-59CF-857C-0E4E-EE4C564E1C70}"/>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873168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F626FB-1C7F-10AA-1AFF-5482DE69A92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3561B15-BEF5-D345-2E7F-E153692481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F27A654-939C-2D9A-062F-2B912A6F32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C43FC52-C494-A413-8FA9-D4A2DCB3BAF7}"/>
              </a:ext>
            </a:extLst>
          </p:cNvPr>
          <p:cNvSpPr>
            <a:spLocks noGrp="1"/>
          </p:cNvSpPr>
          <p:nvPr>
            <p:ph type="dt" sz="half" idx="10"/>
          </p:nvPr>
        </p:nvSpPr>
        <p:spPr/>
        <p:txBody>
          <a:bodyPr/>
          <a:lstStyle/>
          <a:p>
            <a:fld id="{F34D1CB0-3413-417A-BD95-187DFD33581F}" type="datetimeFigureOut">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AA4A7C56-22F4-2B05-0E00-F7CDB98CDD8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74437F9-FC18-9403-5E2F-57E97EB3A64F}"/>
              </a:ext>
            </a:extLst>
          </p:cNvPr>
          <p:cNvSpPr>
            <a:spLocks noGrp="1"/>
          </p:cNvSpPr>
          <p:nvPr>
            <p:ph type="sldNum" sz="quarter" idx="12"/>
          </p:nvPr>
        </p:nvSpPr>
        <p:spPr/>
        <p:txBody>
          <a:body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3947297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DEC06DE-4BE6-183D-5075-D60E6C256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5033AA7-EADD-1712-1C5E-2E29FF8D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056D46-B5CF-C2F7-E3C0-B9BCA00AAE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D1CB0-3413-417A-BD95-187DFD33581F}" type="datetimeFigureOut">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74AE3502-D037-FEE4-B892-6809447177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2FF874D-B98F-DEA2-FB98-6FDE99C040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FF70A-BB2D-456D-AA96-C106784CD733}" type="slidenum">
              <a:rPr kumimoji="1" lang="ja-JP" altLang="en-US" smtClean="0"/>
              <a:t>‹#›</a:t>
            </a:fld>
            <a:endParaRPr kumimoji="1" lang="ja-JP" altLang="en-US"/>
          </a:p>
        </p:txBody>
      </p:sp>
    </p:spTree>
    <p:extLst>
      <p:ext uri="{BB962C8B-B14F-4D97-AF65-F5344CB8AC3E}">
        <p14:creationId xmlns:p14="http://schemas.microsoft.com/office/powerpoint/2010/main" val="542919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笑顔の子供たち｜フリー写真素材">
            <a:extLst>
              <a:ext uri="{FF2B5EF4-FFF2-40B4-BE49-F238E27FC236}">
                <a16:creationId xmlns:a16="http://schemas.microsoft.com/office/drawing/2014/main" id="{75BDE146-8E3F-03CA-A76E-720D7656C80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9" y="2912166"/>
            <a:ext cx="12195469" cy="6265420"/>
          </a:xfrm>
          <a:prstGeom prst="rect">
            <a:avLst/>
          </a:prstGeom>
          <a:noFill/>
          <a:extLst>
            <a:ext uri="{909E8E84-426E-40DD-AFC4-6F175D3DCCD1}">
              <a14:hiddenFill xmlns:a14="http://schemas.microsoft.com/office/drawing/2010/main">
                <a:solidFill>
                  <a:srgbClr val="FFFFFF"/>
                </a:solidFill>
              </a14:hiddenFill>
            </a:ext>
          </a:extLst>
        </p:spPr>
      </p:pic>
      <p:sp>
        <p:nvSpPr>
          <p:cNvPr id="5" name="角丸四角形 8">
            <a:extLst>
              <a:ext uri="{FF2B5EF4-FFF2-40B4-BE49-F238E27FC236}">
                <a16:creationId xmlns:a16="http://schemas.microsoft.com/office/drawing/2014/main" id="{D4BA63D8-A48B-92C1-FE1E-710A5077D630}"/>
              </a:ext>
            </a:extLst>
          </p:cNvPr>
          <p:cNvSpPr/>
          <p:nvPr/>
        </p:nvSpPr>
        <p:spPr>
          <a:xfrm>
            <a:off x="586409" y="251563"/>
            <a:ext cx="10962860" cy="2889202"/>
          </a:xfrm>
          <a:prstGeom prst="roundRect">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905" dirty="0">
              <a:ln>
                <a:solidFill>
                  <a:srgbClr val="00B050"/>
                </a:solidFill>
              </a:ln>
            </a:endParaRPr>
          </a:p>
        </p:txBody>
      </p:sp>
      <p:sp>
        <p:nvSpPr>
          <p:cNvPr id="7" name="テキスト ボックス 6">
            <a:extLst>
              <a:ext uri="{FF2B5EF4-FFF2-40B4-BE49-F238E27FC236}">
                <a16:creationId xmlns:a16="http://schemas.microsoft.com/office/drawing/2014/main" id="{E16BE487-953C-0CDD-66BC-BBDE8559703F}"/>
              </a:ext>
            </a:extLst>
          </p:cNvPr>
          <p:cNvSpPr txBox="1"/>
          <p:nvPr/>
        </p:nvSpPr>
        <p:spPr>
          <a:xfrm>
            <a:off x="844423" y="586220"/>
            <a:ext cx="10446831" cy="2554545"/>
          </a:xfrm>
          <a:prstGeom prst="rect">
            <a:avLst/>
          </a:prstGeom>
          <a:noFill/>
        </p:spPr>
        <p:txBody>
          <a:bodyPr wrap="square">
            <a:spAutoFit/>
          </a:bodyPr>
          <a:lstStyle/>
          <a:p>
            <a:pPr algn="ctr"/>
            <a:r>
              <a:rPr lang="ja-JP" altLang="en-US" sz="3200" b="1" i="1" dirty="0">
                <a:ln w="12700">
                  <a:solidFill>
                    <a:schemeClr val="accent1"/>
                  </a:solidFill>
                  <a:prstDash val="solid"/>
                </a:ln>
                <a:solidFill>
                  <a:schemeClr val="accent1"/>
                </a:solidFill>
                <a:effectLst>
                  <a:outerShdw dist="38100" dir="2640000" algn="bl" rotWithShape="0">
                    <a:schemeClr val="accent1"/>
                  </a:outerShdw>
                </a:effectLst>
                <a:latin typeface="HG丸ｺﾞｼｯｸM-PRO" panose="020F0600000000000000" pitchFamily="50" charset="-128"/>
                <a:ea typeface="HG丸ｺﾞｼｯｸM-PRO" panose="020F0600000000000000" pitchFamily="50" charset="-128"/>
              </a:rPr>
              <a:t>令和７年度　第</a:t>
            </a:r>
            <a:r>
              <a:rPr lang="en-US" altLang="ja-JP" sz="3200" b="1" i="1" dirty="0">
                <a:ln w="12700">
                  <a:solidFill>
                    <a:schemeClr val="accent1"/>
                  </a:solidFill>
                  <a:prstDash val="solid"/>
                </a:ln>
                <a:solidFill>
                  <a:schemeClr val="accent1"/>
                </a:solidFill>
                <a:effectLst>
                  <a:outerShdw dist="38100" dir="2640000" algn="bl" rotWithShape="0">
                    <a:schemeClr val="accent1"/>
                  </a:outerShdw>
                </a:effectLst>
                <a:latin typeface="HG丸ｺﾞｼｯｸM-PRO" panose="020F0600000000000000" pitchFamily="50" charset="-128"/>
                <a:ea typeface="HG丸ｺﾞｼｯｸM-PRO" panose="020F0600000000000000" pitchFamily="50" charset="-128"/>
              </a:rPr>
              <a:t>2</a:t>
            </a:r>
            <a:r>
              <a:rPr lang="ja-JP" altLang="en-US" sz="3200" b="1" i="1" dirty="0">
                <a:ln w="12700">
                  <a:solidFill>
                    <a:schemeClr val="accent1"/>
                  </a:solidFill>
                  <a:prstDash val="solid"/>
                </a:ln>
                <a:solidFill>
                  <a:schemeClr val="accent1"/>
                </a:solidFill>
                <a:effectLst>
                  <a:outerShdw dist="38100" dir="2640000" algn="bl" rotWithShape="0">
                    <a:schemeClr val="accent1"/>
                  </a:outerShdw>
                </a:effectLst>
                <a:latin typeface="HG丸ｺﾞｼｯｸM-PRO" panose="020F0600000000000000" pitchFamily="50" charset="-128"/>
                <a:ea typeface="HG丸ｺﾞｼｯｸM-PRO" panose="020F0600000000000000" pitchFamily="50" charset="-128"/>
              </a:rPr>
              <a:t>回発達支援地域事例検討会</a:t>
            </a:r>
            <a:endParaRPr lang="en-US" altLang="ja-JP" sz="3200" b="1" i="1" dirty="0">
              <a:ln w="12700">
                <a:solidFill>
                  <a:schemeClr val="accent1"/>
                </a:solidFill>
                <a:prstDash val="solid"/>
              </a:ln>
              <a:solidFill>
                <a:schemeClr val="accent1"/>
              </a:solidFill>
              <a:latin typeface="HG丸ｺﾞｼｯｸM-PRO" panose="020F0600000000000000" pitchFamily="50" charset="-128"/>
              <a:ea typeface="HG丸ｺﾞｼｯｸM-PRO" panose="020F0600000000000000" pitchFamily="50" charset="-128"/>
            </a:endParaRPr>
          </a:p>
          <a:p>
            <a:pPr algn="ctr"/>
            <a:r>
              <a:rPr lang="ja-JP" altLang="en-US" sz="4800" b="1" dirty="0">
                <a:ln w="0"/>
                <a:solidFill>
                  <a:srgbClr val="FF0000"/>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問題行動の理由を考える</a:t>
            </a:r>
            <a:endParaRPr lang="en-US" altLang="ja-JP" sz="4800" b="1" dirty="0">
              <a:ln w="0"/>
              <a:solidFill>
                <a:srgbClr val="FF0000"/>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endParaRPr>
          </a:p>
          <a:p>
            <a:pPr algn="ctr"/>
            <a:r>
              <a:rPr lang="ja-JP" altLang="en-US" sz="4000" b="1" dirty="0">
                <a:latin typeface="BIZ UDPゴシック" panose="020B0400000000000000" pitchFamily="50" charset="-128"/>
                <a:ea typeface="BIZ UDPゴシック" panose="020B0400000000000000" pitchFamily="50" charset="-128"/>
              </a:rPr>
              <a:t>令和７年７月４日（金）</a:t>
            </a:r>
            <a:endParaRPr lang="en-US" altLang="ja-JP" sz="4000" b="1" dirty="0">
              <a:latin typeface="BIZ UDPゴシック" panose="020B0400000000000000" pitchFamily="50" charset="-128"/>
              <a:ea typeface="BIZ UDPゴシック" panose="020B0400000000000000" pitchFamily="50" charset="-128"/>
            </a:endParaRPr>
          </a:p>
          <a:p>
            <a:pPr algn="ctr"/>
            <a:r>
              <a:rPr lang="en-US" altLang="ja-JP" sz="4000" b="1" dirty="0">
                <a:latin typeface="BIZ UDPゴシック" panose="020B0400000000000000" pitchFamily="50" charset="-128"/>
                <a:ea typeface="BIZ UDPゴシック" panose="020B0400000000000000" pitchFamily="50" charset="-128"/>
              </a:rPr>
              <a:t>10:</a:t>
            </a:r>
            <a:r>
              <a:rPr lang="ja-JP" altLang="en-US" sz="4000" b="1" dirty="0">
                <a:latin typeface="BIZ UDPゴシック" panose="020B0400000000000000" pitchFamily="50" charset="-128"/>
                <a:ea typeface="BIZ UDPゴシック" panose="020B0400000000000000" pitchFamily="50" charset="-128"/>
              </a:rPr>
              <a:t>０</a:t>
            </a:r>
            <a:r>
              <a:rPr lang="en-US" altLang="ja-JP" sz="4000" b="1" dirty="0">
                <a:latin typeface="BIZ UDPゴシック" panose="020B0400000000000000" pitchFamily="50" charset="-128"/>
                <a:ea typeface="BIZ UDPゴシック" panose="020B0400000000000000" pitchFamily="50" charset="-128"/>
              </a:rPr>
              <a:t>0</a:t>
            </a:r>
            <a:r>
              <a:rPr lang="ja-JP" altLang="en-US" sz="4000" b="1" dirty="0">
                <a:latin typeface="BIZ UDPゴシック" panose="020B0400000000000000" pitchFamily="50" charset="-128"/>
                <a:ea typeface="BIZ UDPゴシック" panose="020B0400000000000000" pitchFamily="50" charset="-128"/>
              </a:rPr>
              <a:t> ～</a:t>
            </a:r>
            <a:r>
              <a:rPr lang="en-US" altLang="ja-JP" sz="4000" b="1" dirty="0">
                <a:latin typeface="BIZ UDPゴシック" panose="020B0400000000000000" pitchFamily="50" charset="-128"/>
                <a:ea typeface="BIZ UDPゴシック" panose="020B0400000000000000" pitchFamily="50" charset="-128"/>
              </a:rPr>
              <a:t>12:0</a:t>
            </a:r>
            <a:r>
              <a:rPr lang="ja-JP" altLang="en-US" sz="4000" b="1" dirty="0">
                <a:latin typeface="BIZ UDPゴシック" panose="020B0400000000000000" pitchFamily="50" charset="-128"/>
                <a:ea typeface="BIZ UDPゴシック" panose="020B0400000000000000" pitchFamily="50" charset="-128"/>
              </a:rPr>
              <a:t>０</a:t>
            </a:r>
            <a:endParaRPr lang="en-US" altLang="ja-JP" sz="4000" b="1" dirty="0">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9A3367EC-D941-4593-6D13-0623377C800B}"/>
              </a:ext>
            </a:extLst>
          </p:cNvPr>
          <p:cNvSpPr/>
          <p:nvPr/>
        </p:nvSpPr>
        <p:spPr>
          <a:xfrm>
            <a:off x="3694162" y="229608"/>
            <a:ext cx="4544834" cy="400110"/>
          </a:xfrm>
          <a:prstGeom prst="rect">
            <a:avLst/>
          </a:prstGeom>
        </p:spPr>
        <p:txBody>
          <a:bodyPr wrap="none">
            <a:spAutoFit/>
          </a:bodyPr>
          <a:lstStyle/>
          <a:p>
            <a:pPr algn="ctr"/>
            <a:r>
              <a:rPr lang="ja-JP" altLang="en-US" sz="2000" dirty="0">
                <a:latin typeface="HG創英角ｺﾞｼｯｸUB" panose="020B0909000000000000" pitchFamily="49" charset="-128"/>
                <a:ea typeface="HG創英角ｺﾞｼｯｸUB" panose="020B0909000000000000" pitchFamily="49" charset="-128"/>
              </a:rPr>
              <a:t>江戸川区発達相談・支援センター主催</a:t>
            </a:r>
            <a:endParaRPr lang="en-US" altLang="ja-JP" sz="2000"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335744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図 5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85389" y="5767389"/>
            <a:ext cx="471487"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p:cNvSpPr>
            <a:spLocks noGrp="1" noChangeArrowheads="1"/>
          </p:cNvSpPr>
          <p:nvPr>
            <p:ph type="subTitle" idx="1"/>
          </p:nvPr>
        </p:nvSpPr>
        <p:spPr>
          <a:xfrm>
            <a:off x="1558925" y="30163"/>
            <a:ext cx="2609850" cy="404812"/>
          </a:xfrm>
        </p:spPr>
        <p:txBody>
          <a:bodyPr/>
          <a:lstStyle/>
          <a:p>
            <a:pPr eaLnBrk="1" hangingPunct="1"/>
            <a:r>
              <a:rPr lang="ja-JP" altLang="en-US" sz="2000" b="1" u="sng">
                <a:latin typeface="HG丸ｺﾞｼｯｸM-PRO" pitchFamily="50" charset="-128"/>
                <a:ea typeface="HG丸ｺﾞｼｯｸM-PRO" pitchFamily="50" charset="-128"/>
              </a:rPr>
              <a:t>ストラテジーシート</a:t>
            </a:r>
          </a:p>
        </p:txBody>
      </p:sp>
      <p:sp>
        <p:nvSpPr>
          <p:cNvPr id="13320" name="Text Box 9"/>
          <p:cNvSpPr txBox="1">
            <a:spLocks noChangeArrowheads="1"/>
          </p:cNvSpPr>
          <p:nvPr/>
        </p:nvSpPr>
        <p:spPr bwMode="auto">
          <a:xfrm>
            <a:off x="4832350" y="3176"/>
            <a:ext cx="57165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a:latin typeface="HG丸ｺﾞｼｯｸM-PRO" pitchFamily="50" charset="-128"/>
                <a:ea typeface="HG丸ｺﾞｼｯｸM-PRO" pitchFamily="50" charset="-128"/>
              </a:rPr>
              <a:t>記入日：　　　　／　　／　　　　　氏名：　　　　　　　　　　　　　　　　</a:t>
            </a:r>
            <a:r>
              <a:rPr lang="ja-JP" altLang="en-US" u="sng">
                <a:latin typeface="HG丸ｺﾞｼｯｸM-PRO" pitchFamily="50" charset="-128"/>
                <a:ea typeface="HG丸ｺﾞｼｯｸM-PRO" pitchFamily="50" charset="-128"/>
              </a:rPr>
              <a:t>　　</a:t>
            </a:r>
            <a:r>
              <a:rPr lang="ja-JP" altLang="en-US" u="sng">
                <a:latin typeface="Calibri" pitchFamily="34" charset="0"/>
              </a:rPr>
              <a:t>　　　　　　　　　　　</a:t>
            </a:r>
          </a:p>
        </p:txBody>
      </p:sp>
      <p:sp>
        <p:nvSpPr>
          <p:cNvPr id="13329" name="Text Box 19"/>
          <p:cNvSpPr txBox="1">
            <a:spLocks noChangeArrowheads="1"/>
          </p:cNvSpPr>
          <p:nvPr/>
        </p:nvSpPr>
        <p:spPr bwMode="auto">
          <a:xfrm>
            <a:off x="6138863" y="388938"/>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①</a:t>
            </a:r>
          </a:p>
        </p:txBody>
      </p:sp>
      <p:sp>
        <p:nvSpPr>
          <p:cNvPr id="13330" name="Text Box 20"/>
          <p:cNvSpPr txBox="1">
            <a:spLocks noChangeArrowheads="1"/>
          </p:cNvSpPr>
          <p:nvPr/>
        </p:nvSpPr>
        <p:spPr bwMode="auto">
          <a:xfrm>
            <a:off x="3190875" y="388938"/>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②</a:t>
            </a:r>
          </a:p>
        </p:txBody>
      </p:sp>
      <p:sp>
        <p:nvSpPr>
          <p:cNvPr id="13331" name="Text Box 21"/>
          <p:cNvSpPr txBox="1">
            <a:spLocks noChangeArrowheads="1"/>
          </p:cNvSpPr>
          <p:nvPr/>
        </p:nvSpPr>
        <p:spPr bwMode="auto">
          <a:xfrm>
            <a:off x="9072563" y="388938"/>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③</a:t>
            </a:r>
          </a:p>
        </p:txBody>
      </p:sp>
      <p:sp>
        <p:nvSpPr>
          <p:cNvPr id="13333" name="Line 23"/>
          <p:cNvSpPr>
            <a:spLocks noChangeShapeType="1"/>
          </p:cNvSpPr>
          <p:nvPr/>
        </p:nvSpPr>
        <p:spPr bwMode="auto">
          <a:xfrm>
            <a:off x="1524000" y="2667000"/>
            <a:ext cx="9144000" cy="0"/>
          </a:xfrm>
          <a:prstGeom prst="line">
            <a:avLst/>
          </a:prstGeom>
          <a:noFill/>
          <a:ln w="1905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35" name="Rectangle 26"/>
          <p:cNvSpPr>
            <a:spLocks noChangeArrowheads="1"/>
          </p:cNvSpPr>
          <p:nvPr/>
        </p:nvSpPr>
        <p:spPr bwMode="auto">
          <a:xfrm>
            <a:off x="2174876" y="2960222"/>
            <a:ext cx="2524125" cy="3739026"/>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13336" name="Line 27"/>
          <p:cNvSpPr>
            <a:spLocks noChangeShapeType="1"/>
          </p:cNvSpPr>
          <p:nvPr/>
        </p:nvSpPr>
        <p:spPr bwMode="auto">
          <a:xfrm>
            <a:off x="2178051" y="3212976"/>
            <a:ext cx="2525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37" name="Text Box 28"/>
          <p:cNvSpPr txBox="1">
            <a:spLocks noChangeArrowheads="1"/>
          </p:cNvSpPr>
          <p:nvPr/>
        </p:nvSpPr>
        <p:spPr bwMode="auto">
          <a:xfrm>
            <a:off x="2166144" y="2924944"/>
            <a:ext cx="2549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事前の工夫</a:t>
            </a:r>
          </a:p>
        </p:txBody>
      </p:sp>
      <p:sp>
        <p:nvSpPr>
          <p:cNvPr id="13338" name="Text Box 29"/>
          <p:cNvSpPr txBox="1">
            <a:spLocks noChangeArrowheads="1"/>
          </p:cNvSpPr>
          <p:nvPr/>
        </p:nvSpPr>
        <p:spPr bwMode="auto">
          <a:xfrm>
            <a:off x="2104360" y="2646924"/>
            <a:ext cx="40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⑥</a:t>
            </a:r>
            <a:endParaRPr lang="en-US" altLang="ja-JP" dirty="0">
              <a:latin typeface="HG丸ｺﾞｼｯｸM-PRO" pitchFamily="50" charset="-128"/>
              <a:ea typeface="HG丸ｺﾞｼｯｸM-PRO" pitchFamily="50" charset="-128"/>
            </a:endParaRPr>
          </a:p>
        </p:txBody>
      </p:sp>
      <p:sp>
        <p:nvSpPr>
          <p:cNvPr id="13339" name="Line 30"/>
          <p:cNvSpPr>
            <a:spLocks noChangeShapeType="1"/>
          </p:cNvSpPr>
          <p:nvPr/>
        </p:nvSpPr>
        <p:spPr bwMode="auto">
          <a:xfrm>
            <a:off x="1822450" y="2738438"/>
            <a:ext cx="19050" cy="3960812"/>
          </a:xfrm>
          <a:prstGeom prst="line">
            <a:avLst/>
          </a:prstGeom>
          <a:noFill/>
          <a:ln w="25400">
            <a:solidFill>
              <a:schemeClr val="bg2"/>
            </a:solidFill>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13340" name="Text Box 31"/>
          <p:cNvSpPr txBox="1">
            <a:spLocks noChangeArrowheads="1"/>
          </p:cNvSpPr>
          <p:nvPr/>
        </p:nvSpPr>
        <p:spPr bwMode="auto">
          <a:xfrm>
            <a:off x="1597939" y="3248026"/>
            <a:ext cx="430887" cy="2989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600">
                <a:latin typeface="HG丸ｺﾞｼｯｸM-PRO" pitchFamily="50" charset="-128"/>
                <a:ea typeface="HG丸ｺﾞｼｯｸM-PRO" pitchFamily="50" charset="-128"/>
              </a:rPr>
              <a:t>対処・適切な行動への置き換え</a:t>
            </a:r>
          </a:p>
        </p:txBody>
      </p:sp>
      <p:sp>
        <p:nvSpPr>
          <p:cNvPr id="13341" name="Rectangle 32"/>
          <p:cNvSpPr>
            <a:spLocks noChangeArrowheads="1"/>
          </p:cNvSpPr>
          <p:nvPr/>
        </p:nvSpPr>
        <p:spPr bwMode="auto">
          <a:xfrm>
            <a:off x="5099051" y="3027363"/>
            <a:ext cx="2525713" cy="30289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13342" name="Line 33"/>
          <p:cNvSpPr>
            <a:spLocks noChangeShapeType="1"/>
          </p:cNvSpPr>
          <p:nvPr/>
        </p:nvSpPr>
        <p:spPr bwMode="auto">
          <a:xfrm>
            <a:off x="5089526" y="3387725"/>
            <a:ext cx="2525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43" name="Text Box 34"/>
          <p:cNvSpPr txBox="1">
            <a:spLocks noChangeArrowheads="1"/>
          </p:cNvSpPr>
          <p:nvPr/>
        </p:nvSpPr>
        <p:spPr bwMode="auto">
          <a:xfrm>
            <a:off x="5249863" y="3052763"/>
            <a:ext cx="2201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a:latin typeface="HG丸ｺﾞｼｯｸM-PRO" pitchFamily="50" charset="-128"/>
                <a:ea typeface="HG丸ｺﾞｼｯｸM-PRO" pitchFamily="50" charset="-128"/>
              </a:rPr>
              <a:t>子どもの適切な行動</a:t>
            </a:r>
          </a:p>
        </p:txBody>
      </p:sp>
      <p:sp>
        <p:nvSpPr>
          <p:cNvPr id="13344" name="AutoShape 35"/>
          <p:cNvSpPr>
            <a:spLocks noChangeArrowheads="1"/>
          </p:cNvSpPr>
          <p:nvPr/>
        </p:nvSpPr>
        <p:spPr bwMode="auto">
          <a:xfrm>
            <a:off x="4738689" y="4724400"/>
            <a:ext cx="333375" cy="503238"/>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13346" name="Text Box 52"/>
          <p:cNvSpPr txBox="1">
            <a:spLocks noChangeArrowheads="1"/>
          </p:cNvSpPr>
          <p:nvPr/>
        </p:nvSpPr>
        <p:spPr bwMode="auto">
          <a:xfrm>
            <a:off x="5297488" y="2693988"/>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⑤</a:t>
            </a:r>
            <a:endParaRPr lang="en-US" altLang="ja-JP" dirty="0">
              <a:latin typeface="HG丸ｺﾞｼｯｸM-PRO" pitchFamily="50" charset="-128"/>
              <a:ea typeface="HG丸ｺﾞｼｯｸM-PRO" pitchFamily="50" charset="-128"/>
            </a:endParaRPr>
          </a:p>
        </p:txBody>
      </p:sp>
      <p:sp>
        <p:nvSpPr>
          <p:cNvPr id="13347" name="Text Box 54"/>
          <p:cNvSpPr txBox="1">
            <a:spLocks noChangeArrowheads="1"/>
          </p:cNvSpPr>
          <p:nvPr/>
        </p:nvSpPr>
        <p:spPr bwMode="auto">
          <a:xfrm>
            <a:off x="7891463" y="2701926"/>
            <a:ext cx="40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④</a:t>
            </a:r>
            <a:endParaRPr lang="en-US" altLang="ja-JP" dirty="0">
              <a:latin typeface="HG丸ｺﾞｼｯｸM-PRO" pitchFamily="50" charset="-128"/>
              <a:ea typeface="HG丸ｺﾞｼｯｸM-PRO" pitchFamily="50" charset="-128"/>
            </a:endParaRPr>
          </a:p>
        </p:txBody>
      </p:sp>
      <p:sp>
        <p:nvSpPr>
          <p:cNvPr id="13349" name="AutoShape 35"/>
          <p:cNvSpPr>
            <a:spLocks noChangeArrowheads="1"/>
          </p:cNvSpPr>
          <p:nvPr/>
        </p:nvSpPr>
        <p:spPr bwMode="auto">
          <a:xfrm>
            <a:off x="7624764" y="5176838"/>
            <a:ext cx="360363" cy="465138"/>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62" name="ストライプ矢印 61"/>
          <p:cNvSpPr/>
          <p:nvPr/>
        </p:nvSpPr>
        <p:spPr>
          <a:xfrm rot="5400000">
            <a:off x="6010276" y="2335214"/>
            <a:ext cx="703263" cy="731837"/>
          </a:xfrm>
          <a:prstGeom prst="stripedRightArrow">
            <a:avLst/>
          </a:prstGeom>
          <a:solidFill>
            <a:schemeClr val="tx2">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51" name="Text Box 28"/>
          <p:cNvSpPr txBox="1">
            <a:spLocks noChangeArrowheads="1"/>
          </p:cNvSpPr>
          <p:nvPr/>
        </p:nvSpPr>
        <p:spPr bwMode="auto">
          <a:xfrm>
            <a:off x="6538914" y="2506664"/>
            <a:ext cx="1152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a:latin typeface="HG丸ｺﾞｼｯｸM-PRO" pitchFamily="50" charset="-128"/>
                <a:ea typeface="HG丸ｺﾞｼｯｸM-PRO" pitchFamily="50" charset="-128"/>
              </a:rPr>
              <a:t>置き換え</a:t>
            </a:r>
          </a:p>
        </p:txBody>
      </p:sp>
      <p:sp>
        <p:nvSpPr>
          <p:cNvPr id="13352" name="Text Box 45"/>
          <p:cNvSpPr txBox="1">
            <a:spLocks noChangeArrowheads="1"/>
          </p:cNvSpPr>
          <p:nvPr/>
        </p:nvSpPr>
        <p:spPr bwMode="auto">
          <a:xfrm>
            <a:off x="7958138" y="3082219"/>
            <a:ext cx="259080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200" b="1" dirty="0">
                <a:latin typeface="HG丸ｺﾞｼｯｸM-PRO" pitchFamily="50" charset="-128"/>
                <a:ea typeface="HG丸ｺﾞｼｯｸM-PRO" pitchFamily="50" charset="-128"/>
              </a:rPr>
              <a:t>どんな対応をするべきだった？</a:t>
            </a:r>
          </a:p>
        </p:txBody>
      </p:sp>
      <p:sp>
        <p:nvSpPr>
          <p:cNvPr id="5" name="フローチャート : 代替処理 4"/>
          <p:cNvSpPr/>
          <p:nvPr/>
        </p:nvSpPr>
        <p:spPr>
          <a:xfrm>
            <a:off x="7891464" y="3013076"/>
            <a:ext cx="2744787" cy="1729581"/>
          </a:xfrm>
          <a:prstGeom prst="flowChartAlternateProcess">
            <a:avLst/>
          </a:prstGeom>
          <a:no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7" name="円/楕円 66"/>
          <p:cNvSpPr/>
          <p:nvPr/>
        </p:nvSpPr>
        <p:spPr>
          <a:xfrm>
            <a:off x="9420225" y="2581276"/>
            <a:ext cx="279400" cy="219075"/>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円/楕円 67"/>
          <p:cNvSpPr/>
          <p:nvPr/>
        </p:nvSpPr>
        <p:spPr>
          <a:xfrm>
            <a:off x="9072563" y="2814639"/>
            <a:ext cx="449262" cy="327025"/>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47" name="直線コネクタ 46"/>
          <p:cNvCxnSpPr/>
          <p:nvPr/>
        </p:nvCxnSpPr>
        <p:spPr>
          <a:xfrm>
            <a:off x="5089526" y="4741863"/>
            <a:ext cx="2519363"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3360" name="Text Box 22"/>
          <p:cNvSpPr txBox="1">
            <a:spLocks noChangeArrowheads="1"/>
          </p:cNvSpPr>
          <p:nvPr/>
        </p:nvSpPr>
        <p:spPr bwMode="auto">
          <a:xfrm>
            <a:off x="5087938" y="4868864"/>
            <a:ext cx="2387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400" dirty="0">
                <a:latin typeface="HG丸ｺﾞｼｯｸM-PRO" pitchFamily="50" charset="-128"/>
                <a:ea typeface="HG丸ｺﾞｼｯｸM-PRO" pitchFamily="50" charset="-128"/>
              </a:rPr>
              <a:t>＜プロンプト（手助け）＞</a:t>
            </a:r>
          </a:p>
        </p:txBody>
      </p:sp>
      <p:sp>
        <p:nvSpPr>
          <p:cNvPr id="53" name="Line 25"/>
          <p:cNvSpPr>
            <a:spLocks noChangeShapeType="1"/>
          </p:cNvSpPr>
          <p:nvPr/>
        </p:nvSpPr>
        <p:spPr bwMode="auto">
          <a:xfrm>
            <a:off x="1776288" y="548780"/>
            <a:ext cx="0" cy="2016125"/>
          </a:xfrm>
          <a:prstGeom prst="line">
            <a:avLst/>
          </a:prstGeom>
          <a:noFill/>
          <a:ln w="25400">
            <a:solidFill>
              <a:schemeClr val="bg2"/>
            </a:solidFill>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54" name="Rectangle 5"/>
          <p:cNvSpPr>
            <a:spLocks noChangeArrowheads="1"/>
          </p:cNvSpPr>
          <p:nvPr/>
        </p:nvSpPr>
        <p:spPr bwMode="auto">
          <a:xfrm>
            <a:off x="2133477" y="693242"/>
            <a:ext cx="2524125"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5" name="Rectangle 7"/>
          <p:cNvSpPr>
            <a:spLocks noChangeArrowheads="1"/>
          </p:cNvSpPr>
          <p:nvPr/>
        </p:nvSpPr>
        <p:spPr bwMode="auto">
          <a:xfrm>
            <a:off x="5038601" y="693242"/>
            <a:ext cx="2525712"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6" name="Rectangle 8"/>
          <p:cNvSpPr>
            <a:spLocks noChangeArrowheads="1"/>
          </p:cNvSpPr>
          <p:nvPr/>
        </p:nvSpPr>
        <p:spPr bwMode="auto">
          <a:xfrm>
            <a:off x="7964364" y="693242"/>
            <a:ext cx="2524125"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7" name="AutoShape 10"/>
          <p:cNvSpPr>
            <a:spLocks noChangeArrowheads="1"/>
          </p:cNvSpPr>
          <p:nvPr/>
        </p:nvSpPr>
        <p:spPr bwMode="auto">
          <a:xfrm>
            <a:off x="4681413" y="1269505"/>
            <a:ext cx="331788" cy="503237"/>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58" name="AutoShape 11"/>
          <p:cNvSpPr>
            <a:spLocks noChangeArrowheads="1"/>
          </p:cNvSpPr>
          <p:nvPr/>
        </p:nvSpPr>
        <p:spPr bwMode="auto">
          <a:xfrm>
            <a:off x="7599238" y="1269505"/>
            <a:ext cx="331788" cy="503237"/>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59" name="Line 12"/>
          <p:cNvSpPr>
            <a:spLocks noChangeShapeType="1"/>
          </p:cNvSpPr>
          <p:nvPr/>
        </p:nvSpPr>
        <p:spPr bwMode="auto">
          <a:xfrm>
            <a:off x="2122363" y="1053604"/>
            <a:ext cx="25273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 name="Line 13"/>
          <p:cNvSpPr>
            <a:spLocks noChangeShapeType="1"/>
          </p:cNvSpPr>
          <p:nvPr/>
        </p:nvSpPr>
        <p:spPr bwMode="auto">
          <a:xfrm>
            <a:off x="5029076" y="1053604"/>
            <a:ext cx="2525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 name="Line 14"/>
          <p:cNvSpPr>
            <a:spLocks noChangeShapeType="1"/>
          </p:cNvSpPr>
          <p:nvPr/>
        </p:nvSpPr>
        <p:spPr bwMode="auto">
          <a:xfrm>
            <a:off x="7962776" y="1053604"/>
            <a:ext cx="2525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Text Box 15"/>
          <p:cNvSpPr txBox="1">
            <a:spLocks noChangeArrowheads="1"/>
          </p:cNvSpPr>
          <p:nvPr/>
        </p:nvSpPr>
        <p:spPr bwMode="auto">
          <a:xfrm>
            <a:off x="2128714" y="713880"/>
            <a:ext cx="2549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200" b="1" dirty="0">
                <a:latin typeface="HG丸ｺﾞｼｯｸM-PRO" pitchFamily="50" charset="-128"/>
                <a:ea typeface="HG丸ｺﾞｼｯｸM-PRO" pitchFamily="50" charset="-128"/>
              </a:rPr>
              <a:t>A:</a:t>
            </a:r>
            <a:r>
              <a:rPr lang="ja-JP" altLang="en-US" sz="1200" b="1">
                <a:latin typeface="HG丸ｺﾞｼｯｸM-PRO" pitchFamily="50" charset="-128"/>
                <a:ea typeface="HG丸ｺﾞｼｯｸM-PRO" pitchFamily="50" charset="-128"/>
              </a:rPr>
              <a:t>　行動の前の状況・きっかけ</a:t>
            </a:r>
          </a:p>
        </p:txBody>
      </p:sp>
      <p:sp>
        <p:nvSpPr>
          <p:cNvPr id="64" name="Text Box 16"/>
          <p:cNvSpPr txBox="1">
            <a:spLocks noChangeArrowheads="1"/>
          </p:cNvSpPr>
          <p:nvPr/>
        </p:nvSpPr>
        <p:spPr bwMode="auto">
          <a:xfrm>
            <a:off x="5189414" y="731341"/>
            <a:ext cx="2201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400" b="1" dirty="0">
                <a:latin typeface="HG丸ｺﾞｼｯｸM-PRO" pitchFamily="50" charset="-128"/>
                <a:ea typeface="HG丸ｺﾞｼｯｸM-PRO" pitchFamily="50" charset="-128"/>
              </a:rPr>
              <a:t>B:</a:t>
            </a:r>
            <a:r>
              <a:rPr lang="ja-JP" altLang="en-US" sz="1400" b="1">
                <a:latin typeface="HG丸ｺﾞｼｯｸM-PRO" pitchFamily="50" charset="-128"/>
                <a:ea typeface="HG丸ｺﾞｼｯｸM-PRO" pitchFamily="50" charset="-128"/>
              </a:rPr>
              <a:t>　子どもの困った行動</a:t>
            </a:r>
          </a:p>
        </p:txBody>
      </p:sp>
      <p:sp>
        <p:nvSpPr>
          <p:cNvPr id="65" name="Text Box 17"/>
          <p:cNvSpPr txBox="1">
            <a:spLocks noChangeArrowheads="1"/>
          </p:cNvSpPr>
          <p:nvPr/>
        </p:nvSpPr>
        <p:spPr bwMode="auto">
          <a:xfrm>
            <a:off x="7983414" y="724992"/>
            <a:ext cx="2347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400" b="1" dirty="0">
                <a:latin typeface="HG丸ｺﾞｼｯｸM-PRO" pitchFamily="50" charset="-128"/>
                <a:ea typeface="HG丸ｺﾞｼｯｸM-PRO" pitchFamily="50" charset="-128"/>
              </a:rPr>
              <a:t>C:</a:t>
            </a:r>
            <a:r>
              <a:rPr lang="ja-JP" altLang="en-US" sz="1400" b="1" dirty="0">
                <a:latin typeface="HG丸ｺﾞｼｯｸM-PRO" pitchFamily="50" charset="-128"/>
                <a:ea typeface="HG丸ｺﾞｼｯｸM-PRO" pitchFamily="50" charset="-128"/>
              </a:rPr>
              <a:t>　行動の後の状況・結果</a:t>
            </a:r>
          </a:p>
        </p:txBody>
      </p:sp>
      <p:sp>
        <p:nvSpPr>
          <p:cNvPr id="66" name="Text Box 22"/>
          <p:cNvSpPr txBox="1">
            <a:spLocks noChangeArrowheads="1"/>
          </p:cNvSpPr>
          <p:nvPr/>
        </p:nvSpPr>
        <p:spPr bwMode="auto">
          <a:xfrm>
            <a:off x="7983413" y="1814017"/>
            <a:ext cx="238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400" dirty="0">
                <a:latin typeface="HG丸ｺﾞｼｯｸM-PRO" pitchFamily="50" charset="-128"/>
                <a:ea typeface="HG丸ｺﾞｼｯｸM-PRO" pitchFamily="50" charset="-128"/>
              </a:rPr>
              <a:t>□回避　</a:t>
            </a:r>
            <a:r>
              <a:rPr lang="ja-JP" altLang="en-US" sz="1400" dirty="0">
                <a:solidFill>
                  <a:srgbClr val="FF0000"/>
                </a:solidFill>
                <a:latin typeface="HG丸ｺﾞｼｯｸM-PRO" pitchFamily="50" charset="-128"/>
                <a:ea typeface="HG丸ｺﾞｼｯｸM-PRO" pitchFamily="50" charset="-128"/>
              </a:rPr>
              <a:t>□注目　</a:t>
            </a:r>
            <a:r>
              <a:rPr lang="ja-JP" altLang="en-US" sz="1400" dirty="0">
                <a:latin typeface="HG丸ｺﾞｼｯｸM-PRO" pitchFamily="50" charset="-128"/>
                <a:ea typeface="HG丸ｺﾞｼｯｸM-PRO" pitchFamily="50" charset="-128"/>
              </a:rPr>
              <a:t>□</a:t>
            </a:r>
            <a:r>
              <a:rPr lang="ja-JP" altLang="en-US" sz="1400" dirty="0">
                <a:solidFill>
                  <a:srgbClr val="FF0000"/>
                </a:solidFill>
                <a:latin typeface="HG丸ｺﾞｼｯｸM-PRO" pitchFamily="50" charset="-128"/>
                <a:ea typeface="HG丸ｺﾞｼｯｸM-PRO" pitchFamily="50" charset="-128"/>
              </a:rPr>
              <a:t>要求</a:t>
            </a:r>
            <a:r>
              <a:rPr lang="ja-JP" altLang="en-US" sz="1400" dirty="0">
                <a:latin typeface="HG丸ｺﾞｼｯｸM-PRO" pitchFamily="50" charset="-128"/>
                <a:ea typeface="HG丸ｺﾞｼｯｸM-PRO" pitchFamily="50" charset="-128"/>
              </a:rPr>
              <a:t>　□感覚</a:t>
            </a:r>
          </a:p>
        </p:txBody>
      </p:sp>
      <p:sp>
        <p:nvSpPr>
          <p:cNvPr id="69" name="Text Box 24"/>
          <p:cNvSpPr txBox="1">
            <a:spLocks noChangeArrowheads="1"/>
          </p:cNvSpPr>
          <p:nvPr/>
        </p:nvSpPr>
        <p:spPr bwMode="auto">
          <a:xfrm>
            <a:off x="1533699" y="1010741"/>
            <a:ext cx="461665" cy="1049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機能分析</a:t>
            </a:r>
          </a:p>
        </p:txBody>
      </p:sp>
      <p:sp>
        <p:nvSpPr>
          <p:cNvPr id="70" name="円/楕円 69"/>
          <p:cNvSpPr/>
          <p:nvPr/>
        </p:nvSpPr>
        <p:spPr>
          <a:xfrm>
            <a:off x="9624889" y="2361704"/>
            <a:ext cx="200025" cy="158750"/>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4" name="Rectangle 8"/>
          <p:cNvSpPr>
            <a:spLocks noChangeArrowheads="1"/>
          </p:cNvSpPr>
          <p:nvPr/>
        </p:nvSpPr>
        <p:spPr bwMode="auto">
          <a:xfrm>
            <a:off x="8032751" y="4942682"/>
            <a:ext cx="2524125"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75" name="Line 14"/>
          <p:cNvSpPr>
            <a:spLocks noChangeShapeType="1"/>
          </p:cNvSpPr>
          <p:nvPr/>
        </p:nvSpPr>
        <p:spPr bwMode="auto">
          <a:xfrm>
            <a:off x="8031163" y="5303044"/>
            <a:ext cx="2525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Text Box 17"/>
          <p:cNvSpPr txBox="1">
            <a:spLocks noChangeArrowheads="1"/>
          </p:cNvSpPr>
          <p:nvPr/>
        </p:nvSpPr>
        <p:spPr bwMode="auto">
          <a:xfrm>
            <a:off x="8079582" y="4976020"/>
            <a:ext cx="2347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どうやって褒める？？</a:t>
            </a:r>
          </a:p>
        </p:txBody>
      </p:sp>
      <p:sp>
        <p:nvSpPr>
          <p:cNvPr id="73" name="テキスト ボックス 72"/>
          <p:cNvSpPr txBox="1"/>
          <p:nvPr/>
        </p:nvSpPr>
        <p:spPr>
          <a:xfrm>
            <a:off x="8061388" y="5314486"/>
            <a:ext cx="2471613" cy="369332"/>
          </a:xfrm>
          <a:prstGeom prst="rect">
            <a:avLst/>
          </a:prstGeom>
          <a:noFill/>
        </p:spPr>
        <p:txBody>
          <a:bodyPr wrap="square" rtlCol="0">
            <a:spAutoFit/>
          </a:bodyPr>
          <a:lstStyle/>
          <a:p>
            <a:endParaRPr lang="ja-JP" altLang="en-US" dirty="0"/>
          </a:p>
        </p:txBody>
      </p:sp>
      <p:sp>
        <p:nvSpPr>
          <p:cNvPr id="50" name="テキスト ボックス 49"/>
          <p:cNvSpPr txBox="1"/>
          <p:nvPr/>
        </p:nvSpPr>
        <p:spPr>
          <a:xfrm>
            <a:off x="4989364" y="1106336"/>
            <a:ext cx="2474788" cy="369332"/>
          </a:xfrm>
          <a:prstGeom prst="rect">
            <a:avLst/>
          </a:prstGeom>
          <a:noFill/>
        </p:spPr>
        <p:txBody>
          <a:bodyPr wrap="square" rtlCol="0">
            <a:spAutoFit/>
          </a:bodyPr>
          <a:lstStyle/>
          <a:p>
            <a:r>
              <a:rPr lang="ja-JP" altLang="en-US" dirty="0"/>
              <a:t>弟にかみつく</a:t>
            </a:r>
          </a:p>
        </p:txBody>
      </p:sp>
      <p:sp>
        <p:nvSpPr>
          <p:cNvPr id="51" name="テキスト ボックス 50"/>
          <p:cNvSpPr txBox="1"/>
          <p:nvPr/>
        </p:nvSpPr>
        <p:spPr>
          <a:xfrm>
            <a:off x="7958138" y="1067890"/>
            <a:ext cx="2474788" cy="369332"/>
          </a:xfrm>
          <a:prstGeom prst="rect">
            <a:avLst/>
          </a:prstGeom>
          <a:noFill/>
        </p:spPr>
        <p:txBody>
          <a:bodyPr wrap="square" rtlCol="0">
            <a:spAutoFit/>
          </a:bodyPr>
          <a:lstStyle/>
          <a:p>
            <a:r>
              <a:rPr lang="ja-JP" altLang="en-US" dirty="0"/>
              <a:t>叱る</a:t>
            </a:r>
            <a:endParaRPr lang="en-US" altLang="ja-JP" dirty="0"/>
          </a:p>
        </p:txBody>
      </p:sp>
      <p:sp>
        <p:nvSpPr>
          <p:cNvPr id="52" name="テキスト ボックス 51"/>
          <p:cNvSpPr txBox="1"/>
          <p:nvPr/>
        </p:nvSpPr>
        <p:spPr>
          <a:xfrm>
            <a:off x="2203511" y="3221656"/>
            <a:ext cx="2474788" cy="3539430"/>
          </a:xfrm>
          <a:prstGeom prst="rect">
            <a:avLst/>
          </a:prstGeom>
          <a:noFill/>
        </p:spPr>
        <p:txBody>
          <a:bodyPr wrap="square" rtlCol="0">
            <a:spAutoFit/>
          </a:bodyPr>
          <a:lstStyle/>
          <a:p>
            <a:r>
              <a:rPr lang="ja-JP" altLang="en-US" sz="1600" dirty="0"/>
              <a:t>・</a:t>
            </a:r>
            <a:r>
              <a:rPr lang="en-US" altLang="ja-JP" sz="1600" dirty="0"/>
              <a:t>DVD</a:t>
            </a:r>
            <a:r>
              <a:rPr lang="ja-JP" altLang="en-US" sz="1600" dirty="0"/>
              <a:t>は長めのものを</a:t>
            </a:r>
            <a:endParaRPr lang="en-US" altLang="ja-JP" sz="1600" dirty="0"/>
          </a:p>
          <a:p>
            <a:r>
              <a:rPr lang="ja-JP" altLang="en-US" sz="1600" dirty="0"/>
              <a:t>・おもちゃは複数出しておく</a:t>
            </a:r>
            <a:endParaRPr lang="en-US" altLang="ja-JP" sz="1600" dirty="0"/>
          </a:p>
          <a:p>
            <a:r>
              <a:rPr lang="ja-JP" altLang="en-US" sz="1600" dirty="0"/>
              <a:t>・見える場所で遊んでいてもらい、こまめに声掛け</a:t>
            </a:r>
            <a:endParaRPr lang="en-US" altLang="ja-JP" sz="1600" dirty="0"/>
          </a:p>
          <a:p>
            <a:r>
              <a:rPr lang="ja-JP" altLang="en-US" sz="1600" dirty="0"/>
              <a:t>・事前に次のＤＶＤのカードを置いておき、要求につかう</a:t>
            </a:r>
            <a:endParaRPr lang="en-US" altLang="ja-JP" sz="1600" dirty="0"/>
          </a:p>
          <a:p>
            <a:r>
              <a:rPr lang="ja-JP" altLang="en-US" sz="1600" dirty="0"/>
              <a:t>・おもちゃなど暇がつぶせそうなものは分かりやすい場所に設置</a:t>
            </a:r>
            <a:endParaRPr lang="en-US" altLang="ja-JP" sz="1600" dirty="0"/>
          </a:p>
          <a:p>
            <a:r>
              <a:rPr lang="ja-JP" altLang="en-US" sz="1600" dirty="0"/>
              <a:t>・弟は、別部屋またはキッチンで遊ばせる</a:t>
            </a:r>
            <a:endParaRPr lang="en-US" altLang="ja-JP" sz="1600" dirty="0"/>
          </a:p>
        </p:txBody>
      </p:sp>
      <p:sp>
        <p:nvSpPr>
          <p:cNvPr id="71" name="テキスト ボックス 70"/>
          <p:cNvSpPr txBox="1"/>
          <p:nvPr/>
        </p:nvSpPr>
        <p:spPr>
          <a:xfrm>
            <a:off x="5089525" y="3427777"/>
            <a:ext cx="2474788" cy="923330"/>
          </a:xfrm>
          <a:prstGeom prst="rect">
            <a:avLst/>
          </a:prstGeom>
          <a:noFill/>
        </p:spPr>
        <p:txBody>
          <a:bodyPr wrap="square" rtlCol="0">
            <a:spAutoFit/>
          </a:bodyPr>
          <a:lstStyle/>
          <a:p>
            <a:r>
              <a:rPr lang="ja-JP" altLang="en-US" dirty="0"/>
              <a:t>ＤＶＤを見てすごす</a:t>
            </a:r>
            <a:endParaRPr lang="en-US" altLang="ja-JP" dirty="0"/>
          </a:p>
          <a:p>
            <a:r>
              <a:rPr lang="ja-JP" altLang="en-US" dirty="0"/>
              <a:t>次のＤＶＤを母に渡して要求を伝える</a:t>
            </a:r>
            <a:endParaRPr lang="en-US" altLang="ja-JP" dirty="0"/>
          </a:p>
        </p:txBody>
      </p:sp>
      <p:sp>
        <p:nvSpPr>
          <p:cNvPr id="72" name="テキスト ボックス 71"/>
          <p:cNvSpPr txBox="1"/>
          <p:nvPr/>
        </p:nvSpPr>
        <p:spPr>
          <a:xfrm>
            <a:off x="7931026" y="3369007"/>
            <a:ext cx="2474788" cy="1477328"/>
          </a:xfrm>
          <a:prstGeom prst="rect">
            <a:avLst/>
          </a:prstGeom>
          <a:noFill/>
        </p:spPr>
        <p:txBody>
          <a:bodyPr wrap="square" rtlCol="0">
            <a:spAutoFit/>
          </a:bodyPr>
          <a:lstStyle/>
          <a:p>
            <a:r>
              <a:rPr lang="ja-JP" altLang="en-US" dirty="0"/>
              <a:t>・淡々と対応し弟を離す</a:t>
            </a:r>
            <a:endParaRPr lang="en-US" altLang="ja-JP" dirty="0"/>
          </a:p>
          <a:p>
            <a:r>
              <a:rPr lang="ja-JP" altLang="en-US" dirty="0"/>
              <a:t>・落ち着いたら要求を引き出してＤＶＤを変える</a:t>
            </a:r>
          </a:p>
        </p:txBody>
      </p:sp>
      <p:sp>
        <p:nvSpPr>
          <p:cNvPr id="77" name="テキスト ボックス 76"/>
          <p:cNvSpPr txBox="1"/>
          <p:nvPr/>
        </p:nvSpPr>
        <p:spPr>
          <a:xfrm>
            <a:off x="8061387" y="5356272"/>
            <a:ext cx="2474788" cy="646331"/>
          </a:xfrm>
          <a:prstGeom prst="rect">
            <a:avLst/>
          </a:prstGeom>
          <a:noFill/>
        </p:spPr>
        <p:txBody>
          <a:bodyPr wrap="square" rtlCol="0">
            <a:spAutoFit/>
          </a:bodyPr>
          <a:lstStyle/>
          <a:p>
            <a:r>
              <a:rPr lang="ja-JP" altLang="en-US" dirty="0"/>
              <a:t>ＤＶＤが見られる</a:t>
            </a:r>
            <a:endParaRPr lang="en-US" altLang="ja-JP" dirty="0"/>
          </a:p>
          <a:p>
            <a:r>
              <a:rPr lang="ja-JP" altLang="en-US" dirty="0"/>
              <a:t>言葉で褒める</a:t>
            </a:r>
            <a:endParaRPr lang="en-US" altLang="ja-JP" dirty="0"/>
          </a:p>
        </p:txBody>
      </p:sp>
      <p:sp>
        <p:nvSpPr>
          <p:cNvPr id="78" name="テキスト ボックス 77"/>
          <p:cNvSpPr txBox="1"/>
          <p:nvPr/>
        </p:nvSpPr>
        <p:spPr>
          <a:xfrm>
            <a:off x="2164956" y="1058193"/>
            <a:ext cx="2474788" cy="1200329"/>
          </a:xfrm>
          <a:prstGeom prst="rect">
            <a:avLst/>
          </a:prstGeom>
          <a:noFill/>
        </p:spPr>
        <p:txBody>
          <a:bodyPr wrap="square" rtlCol="0">
            <a:spAutoFit/>
          </a:bodyPr>
          <a:lstStyle/>
          <a:p>
            <a:r>
              <a:rPr lang="ja-JP" altLang="en-US" dirty="0"/>
              <a:t>一人遊びをしている間</a:t>
            </a:r>
            <a:endParaRPr lang="en-US" altLang="ja-JP" dirty="0"/>
          </a:p>
          <a:p>
            <a:r>
              <a:rPr lang="en-US" altLang="ja-JP" dirty="0"/>
              <a:t>DVD</a:t>
            </a:r>
            <a:r>
              <a:rPr lang="ja-JP" altLang="en-US" dirty="0"/>
              <a:t>などが終わった後</a:t>
            </a:r>
            <a:endParaRPr lang="en-US" altLang="ja-JP" dirty="0"/>
          </a:p>
          <a:p>
            <a:endParaRPr lang="ja-JP" altLang="en-US" dirty="0"/>
          </a:p>
        </p:txBody>
      </p:sp>
      <p:sp>
        <p:nvSpPr>
          <p:cNvPr id="80" name="テキスト ボックス 79"/>
          <p:cNvSpPr txBox="1"/>
          <p:nvPr/>
        </p:nvSpPr>
        <p:spPr>
          <a:xfrm>
            <a:off x="5153944" y="5132984"/>
            <a:ext cx="2369889" cy="646331"/>
          </a:xfrm>
          <a:prstGeom prst="rect">
            <a:avLst/>
          </a:prstGeom>
          <a:noFill/>
        </p:spPr>
        <p:txBody>
          <a:bodyPr wrap="square" rtlCol="0">
            <a:spAutoFit/>
          </a:bodyPr>
          <a:lstStyle/>
          <a:p>
            <a:r>
              <a:rPr lang="ja-JP" altLang="en-US" dirty="0"/>
              <a:t>・ＤＶＤカードを置いておく</a:t>
            </a:r>
            <a:endParaRPr lang="en-US" altLang="ja-JP" dirty="0"/>
          </a:p>
        </p:txBody>
      </p:sp>
    </p:spTree>
    <p:extLst>
      <p:ext uri="{BB962C8B-B14F-4D97-AF65-F5344CB8AC3E}">
        <p14:creationId xmlns:p14="http://schemas.microsoft.com/office/powerpoint/2010/main" val="92538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additive="base">
                                        <p:cTn id="7" dur="500" fill="hold"/>
                                        <p:tgtEl>
                                          <p:spTgt spid="78"/>
                                        </p:tgtEl>
                                        <p:attrNameLst>
                                          <p:attrName>ppt_x</p:attrName>
                                        </p:attrNameLst>
                                      </p:cBhvr>
                                      <p:tavLst>
                                        <p:tav tm="0">
                                          <p:val>
                                            <p:strVal val="#ppt_x"/>
                                          </p:val>
                                        </p:tav>
                                        <p:tav tm="100000">
                                          <p:val>
                                            <p:strVal val="#ppt_x"/>
                                          </p:val>
                                        </p:tav>
                                      </p:tavLst>
                                    </p:anim>
                                    <p:anim calcmode="lin" valueType="num">
                                      <p:cBhvr additive="base">
                                        <p:cTn id="8"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
                                        </p:tgtEl>
                                        <p:attrNameLst>
                                          <p:attrName>style.visibility</p:attrName>
                                        </p:attrNameLst>
                                      </p:cBhvr>
                                      <p:to>
                                        <p:strVal val="visible"/>
                                      </p:to>
                                    </p:set>
                                    <p:anim calcmode="lin" valueType="num">
                                      <p:cBhvr additive="base">
                                        <p:cTn id="13" dur="500" fill="hold"/>
                                        <p:tgtEl>
                                          <p:spTgt spid="50"/>
                                        </p:tgtEl>
                                        <p:attrNameLst>
                                          <p:attrName>ppt_x</p:attrName>
                                        </p:attrNameLst>
                                      </p:cBhvr>
                                      <p:tavLst>
                                        <p:tav tm="0">
                                          <p:val>
                                            <p:strVal val="#ppt_x"/>
                                          </p:val>
                                        </p:tav>
                                        <p:tav tm="100000">
                                          <p:val>
                                            <p:strVal val="#ppt_x"/>
                                          </p:val>
                                        </p:tav>
                                      </p:tavLst>
                                    </p:anim>
                                    <p:anim calcmode="lin" valueType="num">
                                      <p:cBhvr additive="base">
                                        <p:cTn id="14"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nodeType="clickEffect">
                                  <p:stCondLst>
                                    <p:cond delay="0"/>
                                  </p:stCondLst>
                                  <p:childTnLst>
                                    <p:animClr clrSpc="rgb" dir="cw">
                                      <p:cBhvr override="childStyle">
                                        <p:cTn id="24" dur="2000" fill="hold"/>
                                        <p:tgtEl>
                                          <p:spTgt spid="66">
                                            <p:txEl>
                                              <p:pRg st="0" end="0"/>
                                            </p:txEl>
                                          </p:spTgt>
                                        </p:tgtEl>
                                        <p:attrNameLst>
                                          <p:attrName>style.color</p:attrName>
                                        </p:attrNameLst>
                                      </p:cBhvr>
                                      <p:to>
                                        <a:schemeClr val="accent2"/>
                                      </p:to>
                                    </p:animClr>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2"/>
                                        </p:tgtEl>
                                        <p:attrNameLst>
                                          <p:attrName>style.visibility</p:attrName>
                                        </p:attrNameLst>
                                      </p:cBhvr>
                                      <p:to>
                                        <p:strVal val="visible"/>
                                      </p:to>
                                    </p:set>
                                    <p:anim calcmode="lin" valueType="num">
                                      <p:cBhvr additive="base">
                                        <p:cTn id="29" dur="500" fill="hold"/>
                                        <p:tgtEl>
                                          <p:spTgt spid="72"/>
                                        </p:tgtEl>
                                        <p:attrNameLst>
                                          <p:attrName>ppt_x</p:attrName>
                                        </p:attrNameLst>
                                      </p:cBhvr>
                                      <p:tavLst>
                                        <p:tav tm="0">
                                          <p:val>
                                            <p:strVal val="#ppt_x"/>
                                          </p:val>
                                        </p:tav>
                                        <p:tav tm="100000">
                                          <p:val>
                                            <p:strVal val="#ppt_x"/>
                                          </p:val>
                                        </p:tav>
                                      </p:tavLst>
                                    </p:anim>
                                    <p:anim calcmode="lin" valueType="num">
                                      <p:cBhvr additive="base">
                                        <p:cTn id="30" dur="500" fill="hold"/>
                                        <p:tgtEl>
                                          <p:spTgt spid="7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500" fill="hold"/>
                                        <p:tgtEl>
                                          <p:spTgt spid="52"/>
                                        </p:tgtEl>
                                        <p:attrNameLst>
                                          <p:attrName>ppt_x</p:attrName>
                                        </p:attrNameLst>
                                      </p:cBhvr>
                                      <p:tavLst>
                                        <p:tav tm="0">
                                          <p:val>
                                            <p:strVal val="#ppt_x"/>
                                          </p:val>
                                        </p:tav>
                                        <p:tav tm="100000">
                                          <p:val>
                                            <p:strVal val="#ppt_x"/>
                                          </p:val>
                                        </p:tav>
                                      </p:tavLst>
                                    </p:anim>
                                    <p:anim calcmode="lin" valueType="num">
                                      <p:cBhvr additive="base">
                                        <p:cTn id="36"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additive="base">
                                        <p:cTn id="41" dur="500" fill="hold"/>
                                        <p:tgtEl>
                                          <p:spTgt spid="71"/>
                                        </p:tgtEl>
                                        <p:attrNameLst>
                                          <p:attrName>ppt_x</p:attrName>
                                        </p:attrNameLst>
                                      </p:cBhvr>
                                      <p:tavLst>
                                        <p:tav tm="0">
                                          <p:val>
                                            <p:strVal val="#ppt_x"/>
                                          </p:val>
                                        </p:tav>
                                        <p:tav tm="100000">
                                          <p:val>
                                            <p:strVal val="#ppt_x"/>
                                          </p:val>
                                        </p:tav>
                                      </p:tavLst>
                                    </p:anim>
                                    <p:anim calcmode="lin" valueType="num">
                                      <p:cBhvr additive="base">
                                        <p:cTn id="42"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77"/>
                                        </p:tgtEl>
                                        <p:attrNameLst>
                                          <p:attrName>style.visibility</p:attrName>
                                        </p:attrNameLst>
                                      </p:cBhvr>
                                      <p:to>
                                        <p:strVal val="visible"/>
                                      </p:to>
                                    </p:set>
                                    <p:anim calcmode="lin" valueType="num">
                                      <p:cBhvr additive="base">
                                        <p:cTn id="47" dur="500" fill="hold"/>
                                        <p:tgtEl>
                                          <p:spTgt spid="77"/>
                                        </p:tgtEl>
                                        <p:attrNameLst>
                                          <p:attrName>ppt_x</p:attrName>
                                        </p:attrNameLst>
                                      </p:cBhvr>
                                      <p:tavLst>
                                        <p:tav tm="0">
                                          <p:val>
                                            <p:strVal val="#ppt_x"/>
                                          </p:val>
                                        </p:tav>
                                        <p:tav tm="100000">
                                          <p:val>
                                            <p:strVal val="#ppt_x"/>
                                          </p:val>
                                        </p:tav>
                                      </p:tavLst>
                                    </p:anim>
                                    <p:anim calcmode="lin" valueType="num">
                                      <p:cBhvr additive="base">
                                        <p:cTn id="48"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71" grpId="0"/>
      <p:bldP spid="72" grpId="0"/>
      <p:bldP spid="77" grpId="0"/>
      <p:bldP spid="7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53E8A-58AF-035F-3145-C6ED6DA7F023}"/>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692F00CF-2E01-D551-C429-E44FC57F75AE}"/>
              </a:ext>
            </a:extLst>
          </p:cNvPr>
          <p:cNvSpPr>
            <a:spLocks noGrp="1"/>
          </p:cNvSpPr>
          <p:nvPr>
            <p:ph type="title"/>
          </p:nvPr>
        </p:nvSpPr>
        <p:spPr/>
        <p:txBody>
          <a:bodyPr/>
          <a:lstStyle/>
          <a:p>
            <a:r>
              <a:rPr lang="ja-JP" altLang="en-US" dirty="0"/>
              <a:t>支援策整理シートとは</a:t>
            </a:r>
          </a:p>
        </p:txBody>
      </p:sp>
      <p:sp>
        <p:nvSpPr>
          <p:cNvPr id="6" name="コンテンツ プレースホルダー 5">
            <a:extLst>
              <a:ext uri="{FF2B5EF4-FFF2-40B4-BE49-F238E27FC236}">
                <a16:creationId xmlns:a16="http://schemas.microsoft.com/office/drawing/2014/main" id="{BC3C2CEF-1464-8977-19B0-8383B146056E}"/>
              </a:ext>
            </a:extLst>
          </p:cNvPr>
          <p:cNvSpPr>
            <a:spLocks noGrp="1"/>
          </p:cNvSpPr>
          <p:nvPr>
            <p:ph idx="1"/>
          </p:nvPr>
        </p:nvSpPr>
        <p:spPr>
          <a:xfrm>
            <a:off x="685800" y="1465729"/>
            <a:ext cx="5132943" cy="4711234"/>
          </a:xfrm>
        </p:spPr>
        <p:txBody>
          <a:bodyPr>
            <a:normAutofit/>
          </a:bodyPr>
          <a:lstStyle/>
          <a:p>
            <a:r>
              <a:rPr lang="ja-JP" altLang="en-US" dirty="0"/>
              <a:t>本事例検討会で時々使用します</a:t>
            </a:r>
            <a:endParaRPr lang="en-US" altLang="ja-JP" dirty="0"/>
          </a:p>
          <a:p>
            <a:r>
              <a:rPr lang="ja-JP" altLang="en-US" dirty="0"/>
              <a:t>支援の対象領域ごとのアイデアの整理に使います</a:t>
            </a:r>
            <a:endParaRPr lang="en-US" altLang="ja-JP" dirty="0"/>
          </a:p>
          <a:p>
            <a:r>
              <a:rPr lang="ja-JP" altLang="en-US" dirty="0"/>
              <a:t>家族・子どもそれぞれの支援や、地域と連携した支援、ソーシャルワークを含めた支援策のアイデアを出し合い、整理します。</a:t>
            </a:r>
            <a:endParaRPr lang="en-US" altLang="ja-JP" dirty="0"/>
          </a:p>
          <a:p>
            <a:pPr marL="0" indent="0">
              <a:buNone/>
            </a:pPr>
            <a:endParaRPr lang="ja-JP" altLang="en-US" dirty="0"/>
          </a:p>
        </p:txBody>
      </p:sp>
      <p:pic>
        <p:nvPicPr>
          <p:cNvPr id="2" name="図 1">
            <a:extLst>
              <a:ext uri="{FF2B5EF4-FFF2-40B4-BE49-F238E27FC236}">
                <a16:creationId xmlns:a16="http://schemas.microsoft.com/office/drawing/2014/main" id="{95466DD9-0522-24A3-50D0-967F90FAC916}"/>
              </a:ext>
            </a:extLst>
          </p:cNvPr>
          <p:cNvPicPr>
            <a:picLocks noChangeAspect="1"/>
          </p:cNvPicPr>
          <p:nvPr/>
        </p:nvPicPr>
        <p:blipFill>
          <a:blip r:embed="rId3"/>
          <a:stretch>
            <a:fillRect/>
          </a:stretch>
        </p:blipFill>
        <p:spPr>
          <a:xfrm>
            <a:off x="6096000" y="2084153"/>
            <a:ext cx="5663162" cy="2967532"/>
          </a:xfrm>
          <a:prstGeom prst="rect">
            <a:avLst/>
          </a:prstGeom>
          <a:ln>
            <a:solidFill>
              <a:schemeClr val="tx1"/>
            </a:solidFill>
          </a:ln>
        </p:spPr>
      </p:pic>
    </p:spTree>
    <p:extLst>
      <p:ext uri="{BB962C8B-B14F-4D97-AF65-F5344CB8AC3E}">
        <p14:creationId xmlns:p14="http://schemas.microsoft.com/office/powerpoint/2010/main" val="2533181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B5AF3-C75F-A348-AE6D-D5FEC26D54A5}"/>
              </a:ext>
            </a:extLst>
          </p:cNvPr>
          <p:cNvSpPr>
            <a:spLocks noGrp="1"/>
          </p:cNvSpPr>
          <p:nvPr>
            <p:ph type="ctrTitle"/>
          </p:nvPr>
        </p:nvSpPr>
        <p:spPr>
          <a:xfrm>
            <a:off x="1524000" y="2334491"/>
            <a:ext cx="9144000" cy="2387600"/>
          </a:xfrm>
        </p:spPr>
        <p:txBody>
          <a:bodyPr/>
          <a:lstStyle/>
          <a:p>
            <a:r>
              <a:rPr lang="ja-JP" altLang="en-US" sz="6000" b="1" i="0" dirty="0">
                <a:solidFill>
                  <a:srgbClr val="1D1C1D"/>
                </a:solidFill>
                <a:effectLst/>
                <a:latin typeface="NotoSansJP"/>
              </a:rPr>
              <a:t>事例提供者からの発表　</a:t>
            </a:r>
            <a:endParaRPr kumimoji="1" lang="ja-JP" altLang="en-US" dirty="0"/>
          </a:p>
        </p:txBody>
      </p:sp>
      <p:sp>
        <p:nvSpPr>
          <p:cNvPr id="3" name="タイトル 1">
            <a:extLst>
              <a:ext uri="{FF2B5EF4-FFF2-40B4-BE49-F238E27FC236}">
                <a16:creationId xmlns:a16="http://schemas.microsoft.com/office/drawing/2014/main" id="{46566CED-18D2-9A47-4BA1-E61662A9C98C}"/>
              </a:ext>
            </a:extLst>
          </p:cNvPr>
          <p:cNvSpPr txBox="1">
            <a:spLocks/>
          </p:cNvSpPr>
          <p:nvPr/>
        </p:nvSpPr>
        <p:spPr>
          <a:xfrm>
            <a:off x="1676400" y="1052945"/>
            <a:ext cx="9144000" cy="12815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b="1" dirty="0">
                <a:solidFill>
                  <a:srgbClr val="1D1C1D"/>
                </a:solidFill>
                <a:latin typeface="NotoSansJP"/>
              </a:rPr>
              <a:t>それでは！　</a:t>
            </a:r>
            <a:endParaRPr lang="ja-JP" altLang="en-US" dirty="0"/>
          </a:p>
        </p:txBody>
      </p:sp>
    </p:spTree>
    <p:extLst>
      <p:ext uri="{BB962C8B-B14F-4D97-AF65-F5344CB8AC3E}">
        <p14:creationId xmlns:p14="http://schemas.microsoft.com/office/powerpoint/2010/main" val="2445013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732382" y="186612"/>
            <a:ext cx="9144000" cy="1129004"/>
          </a:xfrm>
        </p:spPr>
        <p:style>
          <a:lnRef idx="2">
            <a:schemeClr val="accent2"/>
          </a:lnRef>
          <a:fillRef idx="1">
            <a:schemeClr val="lt1"/>
          </a:fillRef>
          <a:effectRef idx="0">
            <a:schemeClr val="accent2"/>
          </a:effectRef>
          <a:fontRef idx="minor">
            <a:schemeClr val="dk1"/>
          </a:fontRef>
        </p:style>
        <p:txBody>
          <a:bodyPr anchor="ctr" anchorCtr="0">
            <a:normAutofit/>
          </a:bodyPr>
          <a:lstStyle/>
          <a:p>
            <a:r>
              <a:rPr lang="ja-JP" altLang="en-US" sz="5000" dirty="0"/>
              <a:t>事例①</a:t>
            </a:r>
            <a:endParaRPr kumimoji="1" lang="ja-JP" altLang="en-US" sz="5000" dirty="0"/>
          </a:p>
        </p:txBody>
      </p:sp>
      <p:sp>
        <p:nvSpPr>
          <p:cNvPr id="5" name="タイトル 4">
            <a:extLst>
              <a:ext uri="{FF2B5EF4-FFF2-40B4-BE49-F238E27FC236}">
                <a16:creationId xmlns:a16="http://schemas.microsoft.com/office/drawing/2014/main" id="{A1F886AC-E4B1-9115-C471-0BC0CC2F3037}"/>
              </a:ext>
            </a:extLst>
          </p:cNvPr>
          <p:cNvSpPr>
            <a:spLocks noGrp="1"/>
          </p:cNvSpPr>
          <p:nvPr>
            <p:ph type="ctrTitle"/>
          </p:nvPr>
        </p:nvSpPr>
        <p:spPr>
          <a:xfrm>
            <a:off x="669234" y="1499897"/>
            <a:ext cx="10853531" cy="1412268"/>
          </a:xfrm>
          <a:ln>
            <a:solidFill>
              <a:schemeClr val="tx1"/>
            </a:solidFill>
            <a:prstDash val="dashDot"/>
          </a:ln>
        </p:spPr>
        <p:txBody>
          <a:bodyPr anchor="t" anchorCtr="0">
            <a:noAutofit/>
          </a:bodyPr>
          <a:lstStyle/>
          <a:p>
            <a:pPr algn="l"/>
            <a:r>
              <a:rPr lang="ja-JP" altLang="en-US" sz="2400" dirty="0"/>
              <a:t>主訴：子どもの発達障害を受け入れていない保護者への伝え方、学校の様子を受け言えれてもらえない。高学年中学への不安を軽減していく為の方法。また、支援学級のイメージが良くない様子を子どもの今と今後への道をどう対話していくべきか。</a:t>
            </a:r>
          </a:p>
        </p:txBody>
      </p:sp>
      <p:sp>
        <p:nvSpPr>
          <p:cNvPr id="2" name="タイトル 4">
            <a:extLst>
              <a:ext uri="{FF2B5EF4-FFF2-40B4-BE49-F238E27FC236}">
                <a16:creationId xmlns:a16="http://schemas.microsoft.com/office/drawing/2014/main" id="{0EB63AD6-2D48-31C3-8699-929460145044}"/>
              </a:ext>
            </a:extLst>
          </p:cNvPr>
          <p:cNvSpPr txBox="1">
            <a:spLocks/>
          </p:cNvSpPr>
          <p:nvPr/>
        </p:nvSpPr>
        <p:spPr>
          <a:xfrm>
            <a:off x="669234" y="3021496"/>
            <a:ext cx="10853531" cy="284350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dirty="0"/>
              <a:t>中学年の男の子。</a:t>
            </a:r>
            <a:r>
              <a:rPr lang="en-US" altLang="ja-JP" sz="2000" dirty="0"/>
              <a:t>ASD</a:t>
            </a:r>
            <a:r>
              <a:rPr lang="ja-JP" altLang="en-US" sz="2000" dirty="0"/>
              <a:t>の可能性あり。保護者の想いとしていずれは定型発達の子になる、選択肢に支援学級はない（わが子は障害者じゃない）</a:t>
            </a:r>
            <a:endParaRPr lang="en-US" altLang="ja-JP" sz="2000" dirty="0"/>
          </a:p>
          <a:p>
            <a:pPr algn="l"/>
            <a:r>
              <a:rPr lang="ja-JP" altLang="en-US" sz="2000" dirty="0"/>
              <a:t>低学年の時には助詞や解除員への体タッチが多め、卑猥な言葉を使う、書く（セックスなど）、下半身を見せる、触る、中学年になっても特定な人に卑猥な言葉を使う触る。</a:t>
            </a:r>
            <a:endParaRPr lang="en-US" altLang="ja-JP" sz="2000" dirty="0"/>
          </a:p>
          <a:p>
            <a:pPr algn="l"/>
            <a:r>
              <a:rPr lang="ja-JP" altLang="en-US" sz="2000" dirty="0"/>
              <a:t>授業はやりたい事だけする、やりたくない時は大声を上げればやらなくてよいと認識している。</a:t>
            </a:r>
            <a:endParaRPr lang="en-US" altLang="ja-JP" sz="2000" dirty="0"/>
          </a:p>
          <a:p>
            <a:pPr algn="l"/>
            <a:r>
              <a:rPr lang="ja-JP" altLang="en-US" sz="2000" dirty="0"/>
              <a:t>宿題は保護者のサポートでできている</a:t>
            </a:r>
            <a:endParaRPr lang="en-US" altLang="ja-JP" sz="2000" dirty="0"/>
          </a:p>
          <a:p>
            <a:pPr algn="l"/>
            <a:endParaRPr lang="en-US" altLang="ja-JP" sz="2000" dirty="0"/>
          </a:p>
          <a:p>
            <a:pPr algn="l"/>
            <a:r>
              <a:rPr lang="ja-JP" altLang="en-US" sz="2000" dirty="0"/>
              <a:t>保護者と対話をされているが肝心な話は逸らしている状況</a:t>
            </a:r>
            <a:endParaRPr lang="en-US" altLang="ja-JP" sz="2000" dirty="0"/>
          </a:p>
        </p:txBody>
      </p:sp>
    </p:spTree>
    <p:extLst>
      <p:ext uri="{BB962C8B-B14F-4D97-AF65-F5344CB8AC3E}">
        <p14:creationId xmlns:p14="http://schemas.microsoft.com/office/powerpoint/2010/main" val="587442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B5AF3-C75F-A348-AE6D-D5FEC26D54A5}"/>
              </a:ext>
            </a:extLst>
          </p:cNvPr>
          <p:cNvSpPr>
            <a:spLocks noGrp="1"/>
          </p:cNvSpPr>
          <p:nvPr>
            <p:ph type="ctrTitle"/>
          </p:nvPr>
        </p:nvSpPr>
        <p:spPr>
          <a:xfrm>
            <a:off x="1393371" y="2493962"/>
            <a:ext cx="9144000" cy="2387600"/>
          </a:xfrm>
        </p:spPr>
        <p:txBody>
          <a:bodyPr/>
          <a:lstStyle/>
          <a:p>
            <a:pPr algn="l"/>
            <a:r>
              <a:rPr lang="ja-JP" altLang="en-US" sz="6000" b="1" i="0" dirty="0">
                <a:solidFill>
                  <a:srgbClr val="1D1C1D"/>
                </a:solidFill>
                <a:effectLst/>
                <a:latin typeface="NotoSansJP"/>
              </a:rPr>
              <a:t>質問タイム！</a:t>
            </a:r>
            <a:br>
              <a:rPr lang="en-US" altLang="ja-JP" sz="6000" b="1" i="0" dirty="0">
                <a:solidFill>
                  <a:srgbClr val="1D1C1D"/>
                </a:solidFill>
                <a:effectLst/>
                <a:latin typeface="NotoSansJP"/>
              </a:rPr>
            </a:br>
            <a:r>
              <a:rPr lang="ja-JP" altLang="en-US" sz="6000" b="1" i="0" dirty="0">
                <a:solidFill>
                  <a:srgbClr val="1D1C1D"/>
                </a:solidFill>
                <a:effectLst/>
                <a:latin typeface="NotoSansJP"/>
              </a:rPr>
              <a:t>　　　　　　と情報整理　</a:t>
            </a:r>
            <a:endParaRPr lang="ja-JP" altLang="en-US" sz="6000" dirty="0"/>
          </a:p>
        </p:txBody>
      </p:sp>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654629" y="1353361"/>
            <a:ext cx="9144000" cy="1655762"/>
          </a:xfrm>
        </p:spPr>
        <p:txBody>
          <a:bodyPr>
            <a:normAutofit/>
          </a:bodyPr>
          <a:lstStyle/>
          <a:p>
            <a:r>
              <a:rPr kumimoji="1" lang="ja-JP" altLang="en-US" sz="5000" dirty="0"/>
              <a:t>事例に対して・・</a:t>
            </a:r>
          </a:p>
        </p:txBody>
      </p:sp>
    </p:spTree>
    <p:extLst>
      <p:ext uri="{BB962C8B-B14F-4D97-AF65-F5344CB8AC3E}">
        <p14:creationId xmlns:p14="http://schemas.microsoft.com/office/powerpoint/2010/main" val="1794627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B5AF3-C75F-A348-AE6D-D5FEC26D54A5}"/>
              </a:ext>
            </a:extLst>
          </p:cNvPr>
          <p:cNvSpPr>
            <a:spLocks noGrp="1"/>
          </p:cNvSpPr>
          <p:nvPr>
            <p:ph type="ctrTitle"/>
          </p:nvPr>
        </p:nvSpPr>
        <p:spPr>
          <a:xfrm>
            <a:off x="1343608" y="2465971"/>
            <a:ext cx="9766041" cy="2387600"/>
          </a:xfrm>
        </p:spPr>
        <p:txBody>
          <a:bodyPr>
            <a:normAutofit fontScale="90000"/>
          </a:bodyPr>
          <a:lstStyle/>
          <a:p>
            <a:br>
              <a:rPr lang="en-US" altLang="ja-JP" sz="6000" b="1" dirty="0">
                <a:solidFill>
                  <a:srgbClr val="1D1C1D"/>
                </a:solidFill>
                <a:latin typeface="NotoSansJP"/>
              </a:rPr>
            </a:br>
            <a:r>
              <a:rPr lang="ja-JP" altLang="en-US" sz="6000" b="1" dirty="0">
                <a:solidFill>
                  <a:srgbClr val="1D1C1D"/>
                </a:solidFill>
                <a:latin typeface="NotoSansJP"/>
              </a:rPr>
              <a:t>ストラデジーシートを使って</a:t>
            </a:r>
            <a:br>
              <a:rPr lang="en-US" altLang="ja-JP" sz="6000" b="1" dirty="0">
                <a:solidFill>
                  <a:srgbClr val="1D1C1D"/>
                </a:solidFill>
                <a:latin typeface="NotoSansJP"/>
              </a:rPr>
            </a:br>
            <a:r>
              <a:rPr lang="ja-JP" altLang="en-US" sz="6000" b="1" dirty="0">
                <a:solidFill>
                  <a:srgbClr val="1D1C1D"/>
                </a:solidFill>
                <a:latin typeface="NotoSansJP"/>
              </a:rPr>
              <a:t>検討してみましょう！</a:t>
            </a:r>
            <a:r>
              <a:rPr lang="ja-JP" altLang="en-US" sz="6000" b="1" i="0" dirty="0">
                <a:solidFill>
                  <a:srgbClr val="1D1C1D"/>
                </a:solidFill>
                <a:effectLst/>
                <a:latin typeface="NotoSansJP"/>
              </a:rPr>
              <a:t>　</a:t>
            </a:r>
            <a:endParaRPr lang="ja-JP" altLang="en-US" sz="6000" dirty="0"/>
          </a:p>
        </p:txBody>
      </p:sp>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654629" y="1773238"/>
            <a:ext cx="9144000" cy="1655762"/>
          </a:xfrm>
        </p:spPr>
        <p:txBody>
          <a:bodyPr>
            <a:normAutofit/>
          </a:bodyPr>
          <a:lstStyle/>
          <a:p>
            <a:r>
              <a:rPr lang="ja-JP" altLang="en-US" sz="5000" dirty="0"/>
              <a:t>グループに分かれて・・</a:t>
            </a:r>
            <a:endParaRPr kumimoji="1" lang="ja-JP" altLang="en-US" sz="5000" dirty="0"/>
          </a:p>
        </p:txBody>
      </p:sp>
    </p:spTree>
    <p:extLst>
      <p:ext uri="{BB962C8B-B14F-4D97-AF65-F5344CB8AC3E}">
        <p14:creationId xmlns:p14="http://schemas.microsoft.com/office/powerpoint/2010/main" val="4195271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B5AF3-C75F-A348-AE6D-D5FEC26D54A5}"/>
              </a:ext>
            </a:extLst>
          </p:cNvPr>
          <p:cNvSpPr>
            <a:spLocks noGrp="1"/>
          </p:cNvSpPr>
          <p:nvPr>
            <p:ph type="ctrTitle"/>
          </p:nvPr>
        </p:nvSpPr>
        <p:spPr>
          <a:xfrm>
            <a:off x="1343608" y="2465971"/>
            <a:ext cx="9766041" cy="2387600"/>
          </a:xfrm>
        </p:spPr>
        <p:txBody>
          <a:bodyPr/>
          <a:lstStyle/>
          <a:p>
            <a:r>
              <a:rPr lang="ja-JP" altLang="en-US" sz="6000" b="1" i="0" dirty="0">
                <a:solidFill>
                  <a:srgbClr val="1D1C1D"/>
                </a:solidFill>
                <a:effectLst/>
                <a:latin typeface="NotoSansJP"/>
              </a:rPr>
              <a:t>各</a:t>
            </a:r>
            <a:r>
              <a:rPr lang="ja-JP" altLang="en-US" b="1" dirty="0">
                <a:solidFill>
                  <a:srgbClr val="1D1C1D"/>
                </a:solidFill>
                <a:latin typeface="NotoSansJP"/>
              </a:rPr>
              <a:t>グループ</a:t>
            </a:r>
            <a:r>
              <a:rPr lang="ja-JP" altLang="en-US" sz="6000" b="1" i="0" dirty="0">
                <a:solidFill>
                  <a:srgbClr val="1D1C1D"/>
                </a:solidFill>
                <a:effectLst/>
                <a:latin typeface="NotoSansJP"/>
              </a:rPr>
              <a:t>　発表！　</a:t>
            </a:r>
            <a:endParaRPr lang="ja-JP" altLang="en-US" sz="6000" dirty="0"/>
          </a:p>
        </p:txBody>
      </p:sp>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654629" y="1773238"/>
            <a:ext cx="9144000" cy="1655762"/>
          </a:xfrm>
        </p:spPr>
        <p:txBody>
          <a:bodyPr>
            <a:normAutofit/>
          </a:bodyPr>
          <a:lstStyle/>
          <a:p>
            <a:r>
              <a:rPr lang="ja-JP" altLang="en-US" sz="5000" dirty="0"/>
              <a:t>みなさんの意見を聞きたい！</a:t>
            </a:r>
            <a:endParaRPr kumimoji="1" lang="ja-JP" altLang="en-US" sz="5000" dirty="0"/>
          </a:p>
        </p:txBody>
      </p:sp>
    </p:spTree>
    <p:extLst>
      <p:ext uri="{BB962C8B-B14F-4D97-AF65-F5344CB8AC3E}">
        <p14:creationId xmlns:p14="http://schemas.microsoft.com/office/powerpoint/2010/main" val="503397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B5AF3-C75F-A348-AE6D-D5FEC26D54A5}"/>
              </a:ext>
            </a:extLst>
          </p:cNvPr>
          <p:cNvSpPr>
            <a:spLocks noGrp="1"/>
          </p:cNvSpPr>
          <p:nvPr>
            <p:ph type="ctrTitle"/>
          </p:nvPr>
        </p:nvSpPr>
        <p:spPr>
          <a:xfrm>
            <a:off x="1212979" y="3275044"/>
            <a:ext cx="9766041" cy="1037351"/>
          </a:xfrm>
        </p:spPr>
        <p:txBody>
          <a:bodyPr>
            <a:normAutofit/>
          </a:bodyPr>
          <a:lstStyle/>
          <a:p>
            <a:r>
              <a:rPr lang="ja-JP" altLang="en-US" sz="6000" b="1" i="0" dirty="0">
                <a:solidFill>
                  <a:srgbClr val="1D1C1D"/>
                </a:solidFill>
                <a:effectLst/>
                <a:latin typeface="NotoSansJP"/>
              </a:rPr>
              <a:t>事例提供者からのコメント</a:t>
            </a:r>
            <a:endParaRPr lang="ja-JP" altLang="en-US" sz="6000" dirty="0"/>
          </a:p>
        </p:txBody>
      </p:sp>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654629" y="1773238"/>
            <a:ext cx="9144000" cy="1655762"/>
          </a:xfrm>
        </p:spPr>
        <p:txBody>
          <a:bodyPr>
            <a:normAutofit/>
          </a:bodyPr>
          <a:lstStyle/>
          <a:p>
            <a:r>
              <a:rPr kumimoji="1" lang="ja-JP" altLang="en-US" sz="5000" dirty="0"/>
              <a:t>最後に</a:t>
            </a:r>
          </a:p>
        </p:txBody>
      </p:sp>
    </p:spTree>
    <p:extLst>
      <p:ext uri="{BB962C8B-B14F-4D97-AF65-F5344CB8AC3E}">
        <p14:creationId xmlns:p14="http://schemas.microsoft.com/office/powerpoint/2010/main" val="1675581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732382" y="186612"/>
            <a:ext cx="9144000" cy="1129004"/>
          </a:xfrm>
        </p:spPr>
        <p:style>
          <a:lnRef idx="2">
            <a:schemeClr val="accent2"/>
          </a:lnRef>
          <a:fillRef idx="1">
            <a:schemeClr val="lt1"/>
          </a:fillRef>
          <a:effectRef idx="0">
            <a:schemeClr val="accent2"/>
          </a:effectRef>
          <a:fontRef idx="minor">
            <a:schemeClr val="dk1"/>
          </a:fontRef>
        </p:style>
        <p:txBody>
          <a:bodyPr anchor="ctr" anchorCtr="0">
            <a:normAutofit/>
          </a:bodyPr>
          <a:lstStyle/>
          <a:p>
            <a:r>
              <a:rPr lang="ja-JP" altLang="en-US" sz="5000" dirty="0"/>
              <a:t>事例②</a:t>
            </a:r>
            <a:endParaRPr kumimoji="1" lang="ja-JP" altLang="en-US" sz="5000" dirty="0"/>
          </a:p>
        </p:txBody>
      </p:sp>
      <p:sp>
        <p:nvSpPr>
          <p:cNvPr id="5" name="タイトル 4">
            <a:extLst>
              <a:ext uri="{FF2B5EF4-FFF2-40B4-BE49-F238E27FC236}">
                <a16:creationId xmlns:a16="http://schemas.microsoft.com/office/drawing/2014/main" id="{58BE937C-FC2C-062F-5D93-FB06ED42E347}"/>
              </a:ext>
            </a:extLst>
          </p:cNvPr>
          <p:cNvSpPr>
            <a:spLocks noGrp="1"/>
          </p:cNvSpPr>
          <p:nvPr>
            <p:ph type="ctrTitle"/>
          </p:nvPr>
        </p:nvSpPr>
        <p:spPr>
          <a:xfrm>
            <a:off x="646044" y="1579563"/>
            <a:ext cx="10833652" cy="4572760"/>
          </a:xfrm>
        </p:spPr>
        <p:txBody>
          <a:bodyPr>
            <a:normAutofit/>
          </a:bodyPr>
          <a:lstStyle/>
          <a:p>
            <a:pPr algn="l"/>
            <a:r>
              <a:rPr lang="ja-JP" altLang="en-US" sz="2000" dirty="0"/>
              <a:t>主訴：お友達をいきなり叩いたり推したりする</a:t>
            </a:r>
            <a:br>
              <a:rPr lang="en-US" altLang="ja-JP" sz="2000" dirty="0"/>
            </a:br>
            <a:r>
              <a:rPr lang="ja-JP" altLang="en-US" sz="2000" dirty="0"/>
              <a:t>　　　おもちゃを投げる、友達が遊んでいるのを邪魔する</a:t>
            </a:r>
            <a:br>
              <a:rPr lang="en-US" altLang="ja-JP" sz="2000" dirty="0"/>
            </a:br>
            <a:br>
              <a:rPr lang="en-US" altLang="ja-JP" sz="2000" dirty="0"/>
            </a:br>
            <a:r>
              <a:rPr lang="ja-JP" altLang="en-US" sz="2000" dirty="0"/>
              <a:t>＜内容＞</a:t>
            </a:r>
            <a:br>
              <a:rPr lang="en-US" altLang="ja-JP" sz="2000" dirty="0"/>
            </a:br>
            <a:r>
              <a:rPr lang="ja-JP" altLang="en-US" sz="2000" dirty="0"/>
              <a:t>遊んでいる時にそばにいるお友達を久に押したり叩いたりする子がいる。お友達においやなことをされたわけでもないが、急に手が出てしまう。</a:t>
            </a:r>
            <a:br>
              <a:rPr lang="en-US" altLang="ja-JP" sz="2000" dirty="0"/>
            </a:br>
            <a:r>
              <a:rPr lang="ja-JP" altLang="en-US" sz="2000" dirty="0"/>
              <a:t>自分で遊んでいるおもちゃをおともだちの方向に向かって投げたり、おもちゃを持ちながら突っ込んでいったりする。</a:t>
            </a:r>
            <a:br>
              <a:rPr lang="en-US" altLang="ja-JP" sz="2000" dirty="0"/>
            </a:br>
            <a:r>
              <a:rPr lang="ja-JP" altLang="en-US" sz="2000" dirty="0"/>
              <a:t>友達が遊んでいるおもちゃをわざと壊したり、何度も繰り返し邪魔して遊べないようにしたりする。</a:t>
            </a:r>
            <a:br>
              <a:rPr lang="en-US" altLang="ja-JP" sz="2000" dirty="0"/>
            </a:br>
            <a:br>
              <a:rPr lang="en-US" altLang="ja-JP" sz="2000" dirty="0"/>
            </a:br>
            <a:endParaRPr lang="ja-JP" altLang="en-US" sz="2000" dirty="0"/>
          </a:p>
        </p:txBody>
      </p:sp>
    </p:spTree>
    <p:extLst>
      <p:ext uri="{BB962C8B-B14F-4D97-AF65-F5344CB8AC3E}">
        <p14:creationId xmlns:p14="http://schemas.microsoft.com/office/powerpoint/2010/main" val="4092818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CCC6B1-FC19-50D9-08BA-402DE1E7316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C138BAF-8416-9619-6BA7-CEA551E7D6E1}"/>
              </a:ext>
            </a:extLst>
          </p:cNvPr>
          <p:cNvSpPr>
            <a:spLocks noGrp="1"/>
          </p:cNvSpPr>
          <p:nvPr>
            <p:ph type="ctrTitle"/>
          </p:nvPr>
        </p:nvSpPr>
        <p:spPr>
          <a:xfrm>
            <a:off x="1393371" y="2493962"/>
            <a:ext cx="9144000" cy="2387600"/>
          </a:xfrm>
        </p:spPr>
        <p:txBody>
          <a:bodyPr/>
          <a:lstStyle/>
          <a:p>
            <a:pPr algn="l"/>
            <a:r>
              <a:rPr lang="ja-JP" altLang="en-US" sz="6000" b="1" i="0" dirty="0">
                <a:solidFill>
                  <a:srgbClr val="1D1C1D"/>
                </a:solidFill>
                <a:effectLst/>
                <a:latin typeface="NotoSansJP"/>
              </a:rPr>
              <a:t>質問タイム！</a:t>
            </a:r>
            <a:br>
              <a:rPr lang="en-US" altLang="ja-JP" sz="6000" b="1" i="0" dirty="0">
                <a:solidFill>
                  <a:srgbClr val="1D1C1D"/>
                </a:solidFill>
                <a:effectLst/>
                <a:latin typeface="NotoSansJP"/>
              </a:rPr>
            </a:br>
            <a:r>
              <a:rPr lang="ja-JP" altLang="en-US" sz="6000" b="1" i="0" dirty="0">
                <a:solidFill>
                  <a:srgbClr val="1D1C1D"/>
                </a:solidFill>
                <a:effectLst/>
                <a:latin typeface="NotoSansJP"/>
              </a:rPr>
              <a:t>　　　　　　と情報整理　</a:t>
            </a:r>
            <a:endParaRPr lang="ja-JP" altLang="en-US" sz="6000" dirty="0"/>
          </a:p>
        </p:txBody>
      </p:sp>
      <p:sp>
        <p:nvSpPr>
          <p:cNvPr id="3" name="字幕 2">
            <a:extLst>
              <a:ext uri="{FF2B5EF4-FFF2-40B4-BE49-F238E27FC236}">
                <a16:creationId xmlns:a16="http://schemas.microsoft.com/office/drawing/2014/main" id="{1DCDD9E5-370B-0C7E-7D7E-6EBF5828CBEC}"/>
              </a:ext>
            </a:extLst>
          </p:cNvPr>
          <p:cNvSpPr>
            <a:spLocks noGrp="1"/>
          </p:cNvSpPr>
          <p:nvPr>
            <p:ph type="subTitle" idx="1"/>
          </p:nvPr>
        </p:nvSpPr>
        <p:spPr>
          <a:xfrm>
            <a:off x="1654629" y="1353361"/>
            <a:ext cx="9144000" cy="1655762"/>
          </a:xfrm>
        </p:spPr>
        <p:txBody>
          <a:bodyPr>
            <a:normAutofit/>
          </a:bodyPr>
          <a:lstStyle/>
          <a:p>
            <a:r>
              <a:rPr kumimoji="1" lang="ja-JP" altLang="en-US" sz="5000" dirty="0"/>
              <a:t>事例に対して・・</a:t>
            </a:r>
          </a:p>
        </p:txBody>
      </p:sp>
    </p:spTree>
    <p:extLst>
      <p:ext uri="{BB962C8B-B14F-4D97-AF65-F5344CB8AC3E}">
        <p14:creationId xmlns:p14="http://schemas.microsoft.com/office/powerpoint/2010/main" val="3039770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19A5740-1EF6-B0C4-4DDD-E826DF88043C}"/>
              </a:ext>
            </a:extLst>
          </p:cNvPr>
          <p:cNvSpPr txBox="1"/>
          <p:nvPr/>
        </p:nvSpPr>
        <p:spPr>
          <a:xfrm>
            <a:off x="3336755" y="897059"/>
            <a:ext cx="4547939" cy="477054"/>
          </a:xfrm>
          <a:prstGeom prst="rect">
            <a:avLst/>
          </a:prstGeom>
          <a:noFill/>
        </p:spPr>
        <p:txBody>
          <a:bodyPr wrap="square">
            <a:spAutoFit/>
          </a:bodyPr>
          <a:lstStyle/>
          <a:p>
            <a:r>
              <a:rPr lang="ja-JP" altLang="en-US" sz="2500" b="1" i="0" dirty="0">
                <a:solidFill>
                  <a:srgbClr val="1D1C1D"/>
                </a:solidFill>
                <a:effectLst/>
                <a:latin typeface="NotoSansJP"/>
              </a:rPr>
              <a:t>アイスブレイク（１０分）　</a:t>
            </a:r>
            <a:endParaRPr lang="ja-JP" altLang="en-US" sz="2500" dirty="0"/>
          </a:p>
        </p:txBody>
      </p:sp>
      <p:sp>
        <p:nvSpPr>
          <p:cNvPr id="5" name="テキスト ボックス 4">
            <a:extLst>
              <a:ext uri="{FF2B5EF4-FFF2-40B4-BE49-F238E27FC236}">
                <a16:creationId xmlns:a16="http://schemas.microsoft.com/office/drawing/2014/main" id="{B25EA6C3-1558-C9CD-AE99-2B0371281DA8}"/>
              </a:ext>
            </a:extLst>
          </p:cNvPr>
          <p:cNvSpPr txBox="1"/>
          <p:nvPr/>
        </p:nvSpPr>
        <p:spPr>
          <a:xfrm>
            <a:off x="497305" y="296895"/>
            <a:ext cx="6096000" cy="553998"/>
          </a:xfrm>
          <a:prstGeom prst="rect">
            <a:avLst/>
          </a:prstGeom>
          <a:noFill/>
        </p:spPr>
        <p:txBody>
          <a:bodyPr wrap="square">
            <a:spAutoFit/>
          </a:bodyPr>
          <a:lstStyle/>
          <a:p>
            <a:r>
              <a:rPr lang="ja-JP" altLang="en-US" sz="3000" b="1" dirty="0">
                <a:solidFill>
                  <a:srgbClr val="FF0000"/>
                </a:solidFill>
                <a:latin typeface="NotoSansJP"/>
              </a:rPr>
              <a:t>＊本日のスケジュール＊</a:t>
            </a:r>
            <a:r>
              <a:rPr lang="ja-JP" altLang="en-US" sz="3000" b="1" i="0" dirty="0">
                <a:solidFill>
                  <a:srgbClr val="FF0000"/>
                </a:solidFill>
                <a:effectLst/>
                <a:latin typeface="NotoSansJP"/>
              </a:rPr>
              <a:t>　</a:t>
            </a:r>
            <a:endParaRPr lang="ja-JP" altLang="en-US" sz="3000" dirty="0">
              <a:solidFill>
                <a:srgbClr val="FF0000"/>
              </a:solidFill>
            </a:endParaRPr>
          </a:p>
        </p:txBody>
      </p:sp>
      <p:sp>
        <p:nvSpPr>
          <p:cNvPr id="6" name="矢印: 下 5">
            <a:extLst>
              <a:ext uri="{FF2B5EF4-FFF2-40B4-BE49-F238E27FC236}">
                <a16:creationId xmlns:a16="http://schemas.microsoft.com/office/drawing/2014/main" id="{18A3F968-41B9-B8FF-0858-8E951227246C}"/>
              </a:ext>
            </a:extLst>
          </p:cNvPr>
          <p:cNvSpPr/>
          <p:nvPr/>
        </p:nvSpPr>
        <p:spPr>
          <a:xfrm>
            <a:off x="4844716" y="1483205"/>
            <a:ext cx="786063" cy="477054"/>
          </a:xfrm>
          <a:prstGeom prst="downArrow">
            <a:avLst/>
          </a:prstGeom>
          <a:solidFill>
            <a:srgbClr val="FF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6358CA8-45CB-30E7-545D-9D287E6C4235}"/>
              </a:ext>
            </a:extLst>
          </p:cNvPr>
          <p:cNvSpPr txBox="1"/>
          <p:nvPr/>
        </p:nvSpPr>
        <p:spPr>
          <a:xfrm>
            <a:off x="2948957" y="2109431"/>
            <a:ext cx="6596444" cy="523220"/>
          </a:xfrm>
          <a:prstGeom prst="rect">
            <a:avLst/>
          </a:prstGeom>
          <a:noFill/>
        </p:spPr>
        <p:txBody>
          <a:bodyPr wrap="square">
            <a:spAutoFit/>
          </a:bodyPr>
          <a:lstStyle/>
          <a:p>
            <a:r>
              <a:rPr lang="ja-JP" altLang="en-US" sz="2800" b="1" i="0" dirty="0">
                <a:solidFill>
                  <a:srgbClr val="1D1C1D"/>
                </a:solidFill>
                <a:effectLst/>
                <a:latin typeface="NotoSansJP"/>
              </a:rPr>
              <a:t>①事例提供者からの発表（３分）</a:t>
            </a:r>
            <a:r>
              <a:rPr lang="ja-JP" altLang="en-US" sz="2500" b="1" i="0" dirty="0">
                <a:solidFill>
                  <a:srgbClr val="1D1C1D"/>
                </a:solidFill>
                <a:effectLst/>
                <a:latin typeface="NotoSansJP"/>
              </a:rPr>
              <a:t>　</a:t>
            </a:r>
            <a:endParaRPr lang="ja-JP" altLang="en-US" sz="2500" dirty="0"/>
          </a:p>
        </p:txBody>
      </p:sp>
      <p:sp>
        <p:nvSpPr>
          <p:cNvPr id="8" name="矢印: 下 7">
            <a:extLst>
              <a:ext uri="{FF2B5EF4-FFF2-40B4-BE49-F238E27FC236}">
                <a16:creationId xmlns:a16="http://schemas.microsoft.com/office/drawing/2014/main" id="{4B01B2EA-94A9-A1E1-C6A7-367595C65B5A}"/>
              </a:ext>
            </a:extLst>
          </p:cNvPr>
          <p:cNvSpPr/>
          <p:nvPr/>
        </p:nvSpPr>
        <p:spPr>
          <a:xfrm>
            <a:off x="4844716" y="2701663"/>
            <a:ext cx="786063" cy="477054"/>
          </a:xfrm>
          <a:prstGeom prst="downArrow">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9B92B935-A388-7523-906A-F589A461F906}"/>
              </a:ext>
            </a:extLst>
          </p:cNvPr>
          <p:cNvSpPr txBox="1"/>
          <p:nvPr/>
        </p:nvSpPr>
        <p:spPr>
          <a:xfrm>
            <a:off x="2773889" y="3260096"/>
            <a:ext cx="6946580" cy="523220"/>
          </a:xfrm>
          <a:prstGeom prst="rect">
            <a:avLst/>
          </a:prstGeom>
          <a:noFill/>
        </p:spPr>
        <p:txBody>
          <a:bodyPr wrap="square">
            <a:spAutoFit/>
          </a:bodyPr>
          <a:lstStyle/>
          <a:p>
            <a:r>
              <a:rPr lang="ja-JP" altLang="en-US" sz="2800" b="1" i="0" dirty="0">
                <a:solidFill>
                  <a:srgbClr val="1D1C1D"/>
                </a:solidFill>
                <a:effectLst/>
                <a:latin typeface="NotoSansJP"/>
              </a:rPr>
              <a:t>②質問タイムと情報整理（５～７分）　</a:t>
            </a:r>
            <a:endParaRPr lang="ja-JP" altLang="en-US" sz="2500" dirty="0"/>
          </a:p>
        </p:txBody>
      </p:sp>
      <p:sp>
        <p:nvSpPr>
          <p:cNvPr id="10" name="矢印: 下 9">
            <a:extLst>
              <a:ext uri="{FF2B5EF4-FFF2-40B4-BE49-F238E27FC236}">
                <a16:creationId xmlns:a16="http://schemas.microsoft.com/office/drawing/2014/main" id="{136F7AB3-667E-D8B5-6E0F-652A4E5E8A59}"/>
              </a:ext>
            </a:extLst>
          </p:cNvPr>
          <p:cNvSpPr/>
          <p:nvPr/>
        </p:nvSpPr>
        <p:spPr>
          <a:xfrm>
            <a:off x="4844715" y="3750970"/>
            <a:ext cx="786063" cy="477054"/>
          </a:xfrm>
          <a:prstGeom prst="downArrow">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81AED438-FABA-DDF8-7C6B-02A4EA18BE46}"/>
              </a:ext>
            </a:extLst>
          </p:cNvPr>
          <p:cNvSpPr txBox="1"/>
          <p:nvPr/>
        </p:nvSpPr>
        <p:spPr>
          <a:xfrm>
            <a:off x="2571965" y="4330407"/>
            <a:ext cx="7639183" cy="523220"/>
          </a:xfrm>
          <a:prstGeom prst="rect">
            <a:avLst/>
          </a:prstGeom>
          <a:noFill/>
        </p:spPr>
        <p:txBody>
          <a:bodyPr wrap="square">
            <a:spAutoFit/>
          </a:bodyPr>
          <a:lstStyle/>
          <a:p>
            <a:r>
              <a:rPr lang="ja-JP" altLang="en-US" sz="2800" b="1" dirty="0">
                <a:solidFill>
                  <a:srgbClr val="1D1C1D"/>
                </a:solidFill>
                <a:latin typeface="NotoSansJP"/>
              </a:rPr>
              <a:t>③グループに分かれて検討会（１５分）</a:t>
            </a:r>
            <a:endParaRPr lang="ja-JP" altLang="en-US" sz="2500" dirty="0"/>
          </a:p>
        </p:txBody>
      </p:sp>
      <p:sp>
        <p:nvSpPr>
          <p:cNvPr id="12" name="矢印: 下 11">
            <a:extLst>
              <a:ext uri="{FF2B5EF4-FFF2-40B4-BE49-F238E27FC236}">
                <a16:creationId xmlns:a16="http://schemas.microsoft.com/office/drawing/2014/main" id="{F09FC66D-A28E-E352-5F80-49934959E03A}"/>
              </a:ext>
            </a:extLst>
          </p:cNvPr>
          <p:cNvSpPr/>
          <p:nvPr/>
        </p:nvSpPr>
        <p:spPr>
          <a:xfrm>
            <a:off x="4844715" y="4915617"/>
            <a:ext cx="786063" cy="477054"/>
          </a:xfrm>
          <a:prstGeom prst="downArrow">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9CD4EA24-936F-9290-D991-EAF21311CDA1}"/>
              </a:ext>
            </a:extLst>
          </p:cNvPr>
          <p:cNvSpPr txBox="1"/>
          <p:nvPr/>
        </p:nvSpPr>
        <p:spPr>
          <a:xfrm>
            <a:off x="2017643" y="5547929"/>
            <a:ext cx="6613010" cy="523220"/>
          </a:xfrm>
          <a:prstGeom prst="rect">
            <a:avLst/>
          </a:prstGeom>
          <a:noFill/>
        </p:spPr>
        <p:txBody>
          <a:bodyPr wrap="square">
            <a:spAutoFit/>
          </a:bodyPr>
          <a:lstStyle/>
          <a:p>
            <a:r>
              <a:rPr lang="ja-JP" altLang="en-US" sz="2800" b="1" i="0" dirty="0">
                <a:solidFill>
                  <a:srgbClr val="1D1C1D"/>
                </a:solidFill>
                <a:effectLst/>
                <a:latin typeface="NotoSansJP"/>
              </a:rPr>
              <a:t>④各チーム　発表！（１０分）　</a:t>
            </a:r>
            <a:endParaRPr lang="ja-JP" altLang="en-US" sz="2500" dirty="0"/>
          </a:p>
        </p:txBody>
      </p:sp>
      <p:sp>
        <p:nvSpPr>
          <p:cNvPr id="14" name="矢印: 下 13">
            <a:extLst>
              <a:ext uri="{FF2B5EF4-FFF2-40B4-BE49-F238E27FC236}">
                <a16:creationId xmlns:a16="http://schemas.microsoft.com/office/drawing/2014/main" id="{F50DA0B7-B6FA-134E-1187-60D62625C32A}"/>
              </a:ext>
            </a:extLst>
          </p:cNvPr>
          <p:cNvSpPr/>
          <p:nvPr/>
        </p:nvSpPr>
        <p:spPr>
          <a:xfrm rot="16200000">
            <a:off x="7171875" y="5465914"/>
            <a:ext cx="786063" cy="639576"/>
          </a:xfrm>
          <a:prstGeom prst="downArrow">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16CF0D65-4362-1B3A-C9AD-18EE0689303A}"/>
              </a:ext>
            </a:extLst>
          </p:cNvPr>
          <p:cNvSpPr txBox="1"/>
          <p:nvPr/>
        </p:nvSpPr>
        <p:spPr>
          <a:xfrm>
            <a:off x="8093242" y="5308648"/>
            <a:ext cx="3475224" cy="954107"/>
          </a:xfrm>
          <a:prstGeom prst="rect">
            <a:avLst/>
          </a:prstGeom>
          <a:noFill/>
        </p:spPr>
        <p:txBody>
          <a:bodyPr wrap="square">
            <a:spAutoFit/>
          </a:bodyPr>
          <a:lstStyle/>
          <a:p>
            <a:pPr algn="ctr"/>
            <a:r>
              <a:rPr lang="ja-JP" altLang="en-US" sz="2800" b="1" dirty="0">
                <a:solidFill>
                  <a:srgbClr val="1D1C1D"/>
                </a:solidFill>
                <a:latin typeface="NotoSansJP"/>
              </a:rPr>
              <a:t>事例提供者からの</a:t>
            </a:r>
            <a:endParaRPr lang="en-US" altLang="ja-JP" sz="2800" b="1" dirty="0">
              <a:solidFill>
                <a:srgbClr val="1D1C1D"/>
              </a:solidFill>
              <a:latin typeface="NotoSansJP"/>
            </a:endParaRPr>
          </a:p>
          <a:p>
            <a:pPr algn="ctr"/>
            <a:r>
              <a:rPr lang="ja-JP" altLang="en-US" sz="2800" b="1" i="0" dirty="0">
                <a:solidFill>
                  <a:srgbClr val="1D1C1D"/>
                </a:solidFill>
                <a:effectLst/>
                <a:latin typeface="NotoSansJP"/>
              </a:rPr>
              <a:t>コメント　</a:t>
            </a:r>
            <a:endParaRPr lang="ja-JP" altLang="en-US" sz="2500" dirty="0"/>
          </a:p>
        </p:txBody>
      </p:sp>
    </p:spTree>
    <p:extLst>
      <p:ext uri="{BB962C8B-B14F-4D97-AF65-F5344CB8AC3E}">
        <p14:creationId xmlns:p14="http://schemas.microsoft.com/office/powerpoint/2010/main" val="59565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E5D17-7956-442A-36BE-59299850B0A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F06B4DD-0DB8-8620-9BE3-3C2DC120774A}"/>
              </a:ext>
            </a:extLst>
          </p:cNvPr>
          <p:cNvSpPr>
            <a:spLocks noGrp="1"/>
          </p:cNvSpPr>
          <p:nvPr>
            <p:ph type="ctrTitle"/>
          </p:nvPr>
        </p:nvSpPr>
        <p:spPr>
          <a:xfrm>
            <a:off x="1343608" y="2465971"/>
            <a:ext cx="9766041" cy="2387600"/>
          </a:xfrm>
        </p:spPr>
        <p:txBody>
          <a:bodyPr>
            <a:normAutofit fontScale="90000"/>
          </a:bodyPr>
          <a:lstStyle/>
          <a:p>
            <a:br>
              <a:rPr lang="en-US" altLang="ja-JP" sz="6000" b="1" dirty="0">
                <a:solidFill>
                  <a:srgbClr val="1D1C1D"/>
                </a:solidFill>
                <a:latin typeface="NotoSansJP"/>
              </a:rPr>
            </a:br>
            <a:r>
              <a:rPr lang="ja-JP" altLang="en-US" sz="6000" b="1" dirty="0">
                <a:solidFill>
                  <a:srgbClr val="1D1C1D"/>
                </a:solidFill>
                <a:latin typeface="NotoSansJP"/>
              </a:rPr>
              <a:t>ストラデジーシートを使って</a:t>
            </a:r>
            <a:br>
              <a:rPr lang="en-US" altLang="ja-JP" sz="6000" b="1" dirty="0">
                <a:solidFill>
                  <a:srgbClr val="1D1C1D"/>
                </a:solidFill>
                <a:latin typeface="NotoSansJP"/>
              </a:rPr>
            </a:br>
            <a:r>
              <a:rPr lang="ja-JP" altLang="en-US" sz="6000" b="1" dirty="0">
                <a:solidFill>
                  <a:srgbClr val="1D1C1D"/>
                </a:solidFill>
                <a:latin typeface="NotoSansJP"/>
              </a:rPr>
              <a:t>検討してみましょう！</a:t>
            </a:r>
            <a:r>
              <a:rPr lang="ja-JP" altLang="en-US" sz="6000" b="1" i="0" dirty="0">
                <a:solidFill>
                  <a:srgbClr val="1D1C1D"/>
                </a:solidFill>
                <a:effectLst/>
                <a:latin typeface="NotoSansJP"/>
              </a:rPr>
              <a:t>　</a:t>
            </a:r>
            <a:endParaRPr lang="ja-JP" altLang="en-US" sz="6000" dirty="0"/>
          </a:p>
        </p:txBody>
      </p:sp>
      <p:sp>
        <p:nvSpPr>
          <p:cNvPr id="3" name="字幕 2">
            <a:extLst>
              <a:ext uri="{FF2B5EF4-FFF2-40B4-BE49-F238E27FC236}">
                <a16:creationId xmlns:a16="http://schemas.microsoft.com/office/drawing/2014/main" id="{7845EFD3-ECE1-3147-AD43-A098FDBCA7B8}"/>
              </a:ext>
            </a:extLst>
          </p:cNvPr>
          <p:cNvSpPr>
            <a:spLocks noGrp="1"/>
          </p:cNvSpPr>
          <p:nvPr>
            <p:ph type="subTitle" idx="1"/>
          </p:nvPr>
        </p:nvSpPr>
        <p:spPr>
          <a:xfrm>
            <a:off x="1654629" y="1773238"/>
            <a:ext cx="9144000" cy="1655762"/>
          </a:xfrm>
        </p:spPr>
        <p:txBody>
          <a:bodyPr>
            <a:normAutofit/>
          </a:bodyPr>
          <a:lstStyle/>
          <a:p>
            <a:r>
              <a:rPr lang="ja-JP" altLang="en-US" sz="5000" dirty="0"/>
              <a:t>グループに分かれて・・</a:t>
            </a:r>
            <a:endParaRPr kumimoji="1" lang="ja-JP" altLang="en-US" sz="5000" dirty="0"/>
          </a:p>
        </p:txBody>
      </p:sp>
    </p:spTree>
    <p:extLst>
      <p:ext uri="{BB962C8B-B14F-4D97-AF65-F5344CB8AC3E}">
        <p14:creationId xmlns:p14="http://schemas.microsoft.com/office/powerpoint/2010/main" val="1061242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8C85E-8B13-CBEF-CD08-D732D31E5A2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FDC09DB-3F68-B878-AA57-DF3722E5D769}"/>
              </a:ext>
            </a:extLst>
          </p:cNvPr>
          <p:cNvSpPr>
            <a:spLocks noGrp="1"/>
          </p:cNvSpPr>
          <p:nvPr>
            <p:ph type="ctrTitle"/>
          </p:nvPr>
        </p:nvSpPr>
        <p:spPr>
          <a:xfrm>
            <a:off x="1343608" y="2465971"/>
            <a:ext cx="9766041" cy="2387600"/>
          </a:xfrm>
        </p:spPr>
        <p:txBody>
          <a:bodyPr/>
          <a:lstStyle/>
          <a:p>
            <a:r>
              <a:rPr lang="ja-JP" altLang="en-US" sz="6000" b="1" i="0" dirty="0">
                <a:solidFill>
                  <a:srgbClr val="1D1C1D"/>
                </a:solidFill>
                <a:effectLst/>
                <a:latin typeface="NotoSansJP"/>
              </a:rPr>
              <a:t>各</a:t>
            </a:r>
            <a:r>
              <a:rPr lang="ja-JP" altLang="en-US" b="1" dirty="0">
                <a:solidFill>
                  <a:srgbClr val="1D1C1D"/>
                </a:solidFill>
                <a:latin typeface="NotoSansJP"/>
              </a:rPr>
              <a:t>グループ</a:t>
            </a:r>
            <a:r>
              <a:rPr lang="ja-JP" altLang="en-US" sz="6000" b="1" i="0" dirty="0">
                <a:solidFill>
                  <a:srgbClr val="1D1C1D"/>
                </a:solidFill>
                <a:effectLst/>
                <a:latin typeface="NotoSansJP"/>
              </a:rPr>
              <a:t>　発表！　</a:t>
            </a:r>
            <a:endParaRPr lang="ja-JP" altLang="en-US" sz="6000" dirty="0"/>
          </a:p>
        </p:txBody>
      </p:sp>
      <p:sp>
        <p:nvSpPr>
          <p:cNvPr id="3" name="字幕 2">
            <a:extLst>
              <a:ext uri="{FF2B5EF4-FFF2-40B4-BE49-F238E27FC236}">
                <a16:creationId xmlns:a16="http://schemas.microsoft.com/office/drawing/2014/main" id="{DBDD17A6-8A11-BDDC-6D12-4E12EC53E566}"/>
              </a:ext>
            </a:extLst>
          </p:cNvPr>
          <p:cNvSpPr>
            <a:spLocks noGrp="1"/>
          </p:cNvSpPr>
          <p:nvPr>
            <p:ph type="subTitle" idx="1"/>
          </p:nvPr>
        </p:nvSpPr>
        <p:spPr>
          <a:xfrm>
            <a:off x="1654629" y="1773238"/>
            <a:ext cx="9144000" cy="1655762"/>
          </a:xfrm>
        </p:spPr>
        <p:txBody>
          <a:bodyPr>
            <a:normAutofit/>
          </a:bodyPr>
          <a:lstStyle/>
          <a:p>
            <a:r>
              <a:rPr lang="ja-JP" altLang="en-US" sz="5000" dirty="0"/>
              <a:t>みなさんの意見を聞きたい！</a:t>
            </a:r>
            <a:endParaRPr kumimoji="1" lang="ja-JP" altLang="en-US" sz="5000" dirty="0"/>
          </a:p>
        </p:txBody>
      </p:sp>
    </p:spTree>
    <p:extLst>
      <p:ext uri="{BB962C8B-B14F-4D97-AF65-F5344CB8AC3E}">
        <p14:creationId xmlns:p14="http://schemas.microsoft.com/office/powerpoint/2010/main" val="426309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166C36-99DB-A94C-7BD3-E97A447C131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C9B06DD-B3C3-EAA4-AEE4-69CDA5F83C44}"/>
              </a:ext>
            </a:extLst>
          </p:cNvPr>
          <p:cNvSpPr>
            <a:spLocks noGrp="1"/>
          </p:cNvSpPr>
          <p:nvPr>
            <p:ph type="ctrTitle"/>
          </p:nvPr>
        </p:nvSpPr>
        <p:spPr>
          <a:xfrm>
            <a:off x="1212979" y="3275044"/>
            <a:ext cx="9766041" cy="1037351"/>
          </a:xfrm>
        </p:spPr>
        <p:txBody>
          <a:bodyPr>
            <a:normAutofit/>
          </a:bodyPr>
          <a:lstStyle/>
          <a:p>
            <a:r>
              <a:rPr lang="ja-JP" altLang="en-US" sz="6000" b="1" i="0" dirty="0">
                <a:solidFill>
                  <a:srgbClr val="1D1C1D"/>
                </a:solidFill>
                <a:effectLst/>
                <a:latin typeface="NotoSansJP"/>
              </a:rPr>
              <a:t>事例提供者からのコメント</a:t>
            </a:r>
            <a:endParaRPr lang="ja-JP" altLang="en-US" sz="6000" dirty="0"/>
          </a:p>
        </p:txBody>
      </p:sp>
      <p:sp>
        <p:nvSpPr>
          <p:cNvPr id="3" name="字幕 2">
            <a:extLst>
              <a:ext uri="{FF2B5EF4-FFF2-40B4-BE49-F238E27FC236}">
                <a16:creationId xmlns:a16="http://schemas.microsoft.com/office/drawing/2014/main" id="{4E644582-B2D2-48F8-0DFD-FEB557D889AF}"/>
              </a:ext>
            </a:extLst>
          </p:cNvPr>
          <p:cNvSpPr>
            <a:spLocks noGrp="1"/>
          </p:cNvSpPr>
          <p:nvPr>
            <p:ph type="subTitle" idx="1"/>
          </p:nvPr>
        </p:nvSpPr>
        <p:spPr>
          <a:xfrm>
            <a:off x="1654629" y="1773238"/>
            <a:ext cx="9144000" cy="1655762"/>
          </a:xfrm>
        </p:spPr>
        <p:txBody>
          <a:bodyPr>
            <a:normAutofit/>
          </a:bodyPr>
          <a:lstStyle/>
          <a:p>
            <a:r>
              <a:rPr kumimoji="1" lang="ja-JP" altLang="en-US" sz="5000" dirty="0"/>
              <a:t>最後に</a:t>
            </a:r>
          </a:p>
        </p:txBody>
      </p:sp>
    </p:spTree>
    <p:extLst>
      <p:ext uri="{BB962C8B-B14F-4D97-AF65-F5344CB8AC3E}">
        <p14:creationId xmlns:p14="http://schemas.microsoft.com/office/powerpoint/2010/main" val="4048432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7C64C5-0D89-09BD-2796-1B99AF43B338}"/>
              </a:ext>
            </a:extLst>
          </p:cNvPr>
          <p:cNvSpPr>
            <a:spLocks noGrp="1"/>
          </p:cNvSpPr>
          <p:nvPr>
            <p:ph type="ctrTitle"/>
          </p:nvPr>
        </p:nvSpPr>
        <p:spPr>
          <a:xfrm>
            <a:off x="1524000" y="1420942"/>
            <a:ext cx="9144000" cy="2387600"/>
          </a:xfrm>
        </p:spPr>
        <p:txBody>
          <a:bodyPr>
            <a:normAutofit fontScale="90000"/>
          </a:bodyPr>
          <a:lstStyle/>
          <a:p>
            <a:r>
              <a:rPr kumimoji="1" lang="ja-JP" altLang="en-US" b="1" dirty="0">
                <a:solidFill>
                  <a:srgbClr val="FF0000"/>
                </a:solidFill>
              </a:rPr>
              <a:t>アンケートの</a:t>
            </a:r>
            <a:br>
              <a:rPr kumimoji="1" lang="en-US" altLang="ja-JP" b="1" dirty="0">
                <a:solidFill>
                  <a:srgbClr val="FF0000"/>
                </a:solidFill>
              </a:rPr>
            </a:br>
            <a:r>
              <a:rPr kumimoji="1" lang="ja-JP" altLang="en-US" b="1" dirty="0">
                <a:solidFill>
                  <a:srgbClr val="FF0000"/>
                </a:solidFill>
              </a:rPr>
              <a:t>ご協力をお願いいたします！</a:t>
            </a:r>
          </a:p>
        </p:txBody>
      </p:sp>
      <p:sp>
        <p:nvSpPr>
          <p:cNvPr id="5" name="字幕 4">
            <a:extLst>
              <a:ext uri="{FF2B5EF4-FFF2-40B4-BE49-F238E27FC236}">
                <a16:creationId xmlns:a16="http://schemas.microsoft.com/office/drawing/2014/main" id="{B2561E3C-7E00-9C4A-0C21-7910C42DA18C}"/>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478255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図 5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85389" y="5767389"/>
            <a:ext cx="471487"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p:cNvSpPr>
            <a:spLocks noGrp="1" noChangeArrowheads="1"/>
          </p:cNvSpPr>
          <p:nvPr>
            <p:ph type="subTitle" idx="1"/>
          </p:nvPr>
        </p:nvSpPr>
        <p:spPr>
          <a:xfrm>
            <a:off x="623337" y="119411"/>
            <a:ext cx="3470479" cy="404812"/>
          </a:xfrm>
        </p:spPr>
        <p:txBody>
          <a:bodyPr>
            <a:normAutofit/>
          </a:bodyPr>
          <a:lstStyle/>
          <a:p>
            <a:pPr eaLnBrk="1" hangingPunct="1"/>
            <a:r>
              <a:rPr lang="ja-JP" altLang="en-US" sz="2000" b="1" u="sng" dirty="0">
                <a:latin typeface="HG丸ｺﾞｼｯｸM-PRO" pitchFamily="50" charset="-128"/>
                <a:ea typeface="HG丸ｺﾞｼｯｸM-PRO" pitchFamily="50" charset="-128"/>
              </a:rPr>
              <a:t>ストラテジーシート</a:t>
            </a:r>
          </a:p>
        </p:txBody>
      </p:sp>
      <p:sp>
        <p:nvSpPr>
          <p:cNvPr id="13320" name="Text Box 9"/>
          <p:cNvSpPr txBox="1">
            <a:spLocks noChangeArrowheads="1"/>
          </p:cNvSpPr>
          <p:nvPr/>
        </p:nvSpPr>
        <p:spPr bwMode="auto">
          <a:xfrm>
            <a:off x="4832350" y="3176"/>
            <a:ext cx="57165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a:latin typeface="HG丸ｺﾞｼｯｸM-PRO" pitchFamily="50" charset="-128"/>
                <a:ea typeface="HG丸ｺﾞｼｯｸM-PRO" pitchFamily="50" charset="-128"/>
              </a:rPr>
              <a:t>記入日：　　　　／　　／　　　　　氏名：　　　　　　　　　　　　　　　　</a:t>
            </a:r>
            <a:r>
              <a:rPr lang="ja-JP" altLang="en-US" u="sng">
                <a:latin typeface="HG丸ｺﾞｼｯｸM-PRO" pitchFamily="50" charset="-128"/>
                <a:ea typeface="HG丸ｺﾞｼｯｸM-PRO" pitchFamily="50" charset="-128"/>
              </a:rPr>
              <a:t>　　</a:t>
            </a:r>
            <a:r>
              <a:rPr lang="ja-JP" altLang="en-US" u="sng">
                <a:latin typeface="Calibri" pitchFamily="34" charset="0"/>
              </a:rPr>
              <a:t>　　　　　　　　　　　</a:t>
            </a:r>
          </a:p>
        </p:txBody>
      </p:sp>
      <p:sp>
        <p:nvSpPr>
          <p:cNvPr id="13329" name="Text Box 19"/>
          <p:cNvSpPr txBox="1">
            <a:spLocks noChangeArrowheads="1"/>
          </p:cNvSpPr>
          <p:nvPr/>
        </p:nvSpPr>
        <p:spPr bwMode="auto">
          <a:xfrm>
            <a:off x="4546337" y="320676"/>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①</a:t>
            </a:r>
          </a:p>
        </p:txBody>
      </p:sp>
      <p:sp>
        <p:nvSpPr>
          <p:cNvPr id="13330" name="Text Box 20"/>
          <p:cNvSpPr txBox="1">
            <a:spLocks noChangeArrowheads="1"/>
          </p:cNvSpPr>
          <p:nvPr/>
        </p:nvSpPr>
        <p:spPr bwMode="auto">
          <a:xfrm>
            <a:off x="882996" y="406716"/>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②</a:t>
            </a:r>
          </a:p>
        </p:txBody>
      </p:sp>
      <p:sp>
        <p:nvSpPr>
          <p:cNvPr id="13331" name="Text Box 21"/>
          <p:cNvSpPr txBox="1">
            <a:spLocks noChangeArrowheads="1"/>
          </p:cNvSpPr>
          <p:nvPr/>
        </p:nvSpPr>
        <p:spPr bwMode="auto">
          <a:xfrm>
            <a:off x="7964364" y="354857"/>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③</a:t>
            </a:r>
          </a:p>
        </p:txBody>
      </p:sp>
      <p:sp>
        <p:nvSpPr>
          <p:cNvPr id="13333" name="Line 23"/>
          <p:cNvSpPr>
            <a:spLocks noChangeShapeType="1"/>
          </p:cNvSpPr>
          <p:nvPr/>
        </p:nvSpPr>
        <p:spPr bwMode="auto">
          <a:xfrm>
            <a:off x="1523999" y="2667000"/>
            <a:ext cx="9823457" cy="0"/>
          </a:xfrm>
          <a:prstGeom prst="line">
            <a:avLst/>
          </a:prstGeom>
          <a:noFill/>
          <a:ln w="1905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35" name="Rectangle 26"/>
          <p:cNvSpPr>
            <a:spLocks noChangeArrowheads="1"/>
          </p:cNvSpPr>
          <p:nvPr/>
        </p:nvSpPr>
        <p:spPr bwMode="auto">
          <a:xfrm>
            <a:off x="1021279" y="2864909"/>
            <a:ext cx="2994607" cy="385735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13336" name="Line 27"/>
          <p:cNvSpPr>
            <a:spLocks noChangeShapeType="1"/>
          </p:cNvSpPr>
          <p:nvPr/>
        </p:nvSpPr>
        <p:spPr bwMode="auto">
          <a:xfrm>
            <a:off x="1068927" y="3212976"/>
            <a:ext cx="28709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38" name="Text Box 29"/>
          <p:cNvSpPr txBox="1">
            <a:spLocks noChangeArrowheads="1"/>
          </p:cNvSpPr>
          <p:nvPr/>
        </p:nvSpPr>
        <p:spPr bwMode="auto">
          <a:xfrm>
            <a:off x="1021279" y="2531090"/>
            <a:ext cx="40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dirty="0">
                <a:latin typeface="HG丸ｺﾞｼｯｸM-PRO" pitchFamily="50" charset="-128"/>
                <a:ea typeface="HG丸ｺﾞｼｯｸM-PRO" pitchFamily="50" charset="-128"/>
              </a:rPr>
              <a:t>⑥</a:t>
            </a:r>
            <a:endParaRPr lang="en-US" altLang="ja-JP" dirty="0">
              <a:latin typeface="HG丸ｺﾞｼｯｸM-PRO" pitchFamily="50" charset="-128"/>
              <a:ea typeface="HG丸ｺﾞｼｯｸM-PRO" pitchFamily="50" charset="-128"/>
            </a:endParaRPr>
          </a:p>
        </p:txBody>
      </p:sp>
      <p:sp>
        <p:nvSpPr>
          <p:cNvPr id="13339" name="Line 30"/>
          <p:cNvSpPr>
            <a:spLocks noChangeShapeType="1"/>
          </p:cNvSpPr>
          <p:nvPr/>
        </p:nvSpPr>
        <p:spPr bwMode="auto">
          <a:xfrm>
            <a:off x="698296" y="2761457"/>
            <a:ext cx="19050" cy="3960812"/>
          </a:xfrm>
          <a:prstGeom prst="line">
            <a:avLst/>
          </a:prstGeom>
          <a:noFill/>
          <a:ln w="25400">
            <a:solidFill>
              <a:schemeClr val="bg2"/>
            </a:solidFill>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13340" name="Text Box 31"/>
          <p:cNvSpPr txBox="1">
            <a:spLocks noChangeArrowheads="1"/>
          </p:cNvSpPr>
          <p:nvPr/>
        </p:nvSpPr>
        <p:spPr bwMode="auto">
          <a:xfrm>
            <a:off x="494035" y="3183053"/>
            <a:ext cx="430887" cy="2989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600" dirty="0">
                <a:latin typeface="HG丸ｺﾞｼｯｸM-PRO" pitchFamily="50" charset="-128"/>
                <a:ea typeface="HG丸ｺﾞｼｯｸM-PRO" pitchFamily="50" charset="-128"/>
              </a:rPr>
              <a:t>対処・適切な行動への置き換え</a:t>
            </a:r>
          </a:p>
        </p:txBody>
      </p:sp>
      <p:sp>
        <p:nvSpPr>
          <p:cNvPr id="13341" name="Rectangle 32"/>
          <p:cNvSpPr>
            <a:spLocks noChangeArrowheads="1"/>
          </p:cNvSpPr>
          <p:nvPr/>
        </p:nvSpPr>
        <p:spPr bwMode="auto">
          <a:xfrm>
            <a:off x="4539447" y="3024188"/>
            <a:ext cx="2924705" cy="30289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13342" name="Line 33"/>
          <p:cNvSpPr>
            <a:spLocks noChangeShapeType="1"/>
          </p:cNvSpPr>
          <p:nvPr/>
        </p:nvSpPr>
        <p:spPr bwMode="auto">
          <a:xfrm>
            <a:off x="4801656" y="3387725"/>
            <a:ext cx="2525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43" name="Text Box 34"/>
          <p:cNvSpPr txBox="1">
            <a:spLocks noChangeArrowheads="1"/>
          </p:cNvSpPr>
          <p:nvPr/>
        </p:nvSpPr>
        <p:spPr bwMode="auto">
          <a:xfrm>
            <a:off x="4707994" y="3077370"/>
            <a:ext cx="2619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子どもの適切な行動</a:t>
            </a:r>
          </a:p>
        </p:txBody>
      </p:sp>
      <p:sp>
        <p:nvSpPr>
          <p:cNvPr id="13344" name="AutoShape 35"/>
          <p:cNvSpPr>
            <a:spLocks noChangeArrowheads="1"/>
          </p:cNvSpPr>
          <p:nvPr/>
        </p:nvSpPr>
        <p:spPr bwMode="auto">
          <a:xfrm>
            <a:off x="4141259" y="4615922"/>
            <a:ext cx="333375" cy="503238"/>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13346" name="Text Box 52"/>
          <p:cNvSpPr txBox="1">
            <a:spLocks noChangeArrowheads="1"/>
          </p:cNvSpPr>
          <p:nvPr/>
        </p:nvSpPr>
        <p:spPr bwMode="auto">
          <a:xfrm>
            <a:off x="4537204" y="2667845"/>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⑤</a:t>
            </a:r>
            <a:endParaRPr lang="en-US" altLang="ja-JP" dirty="0">
              <a:latin typeface="HG丸ｺﾞｼｯｸM-PRO" pitchFamily="50" charset="-128"/>
              <a:ea typeface="HG丸ｺﾞｼｯｸM-PRO" pitchFamily="50" charset="-128"/>
            </a:endParaRPr>
          </a:p>
        </p:txBody>
      </p:sp>
      <p:sp>
        <p:nvSpPr>
          <p:cNvPr id="13347" name="Text Box 54"/>
          <p:cNvSpPr txBox="1">
            <a:spLocks noChangeArrowheads="1"/>
          </p:cNvSpPr>
          <p:nvPr/>
        </p:nvSpPr>
        <p:spPr bwMode="auto">
          <a:xfrm>
            <a:off x="7891463" y="2701926"/>
            <a:ext cx="40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dirty="0">
                <a:latin typeface="HG丸ｺﾞｼｯｸM-PRO" pitchFamily="50" charset="-128"/>
                <a:ea typeface="HG丸ｺﾞｼｯｸM-PRO" pitchFamily="50" charset="-128"/>
              </a:rPr>
              <a:t>④</a:t>
            </a:r>
            <a:endParaRPr lang="en-US" altLang="ja-JP" dirty="0">
              <a:latin typeface="HG丸ｺﾞｼｯｸM-PRO" pitchFamily="50" charset="-128"/>
              <a:ea typeface="HG丸ｺﾞｼｯｸM-PRO" pitchFamily="50" charset="-128"/>
            </a:endParaRPr>
          </a:p>
        </p:txBody>
      </p:sp>
      <p:sp>
        <p:nvSpPr>
          <p:cNvPr id="13349" name="AutoShape 35"/>
          <p:cNvSpPr>
            <a:spLocks noChangeArrowheads="1"/>
          </p:cNvSpPr>
          <p:nvPr/>
        </p:nvSpPr>
        <p:spPr bwMode="auto">
          <a:xfrm>
            <a:off x="7624764" y="5176838"/>
            <a:ext cx="360363" cy="465138"/>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62" name="ストライプ矢印 61"/>
          <p:cNvSpPr/>
          <p:nvPr/>
        </p:nvSpPr>
        <p:spPr>
          <a:xfrm rot="5400000">
            <a:off x="6010276" y="2335214"/>
            <a:ext cx="703263" cy="731837"/>
          </a:xfrm>
          <a:prstGeom prst="stripedRightArrow">
            <a:avLst/>
          </a:prstGeom>
          <a:solidFill>
            <a:schemeClr val="tx2">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51" name="Text Box 28"/>
          <p:cNvSpPr txBox="1">
            <a:spLocks noChangeArrowheads="1"/>
          </p:cNvSpPr>
          <p:nvPr/>
        </p:nvSpPr>
        <p:spPr bwMode="auto">
          <a:xfrm>
            <a:off x="6538914" y="2506664"/>
            <a:ext cx="1152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a:latin typeface="HG丸ｺﾞｼｯｸM-PRO" pitchFamily="50" charset="-128"/>
                <a:ea typeface="HG丸ｺﾞｼｯｸM-PRO" pitchFamily="50" charset="-128"/>
              </a:rPr>
              <a:t>置き換え</a:t>
            </a:r>
          </a:p>
        </p:txBody>
      </p:sp>
      <p:sp>
        <p:nvSpPr>
          <p:cNvPr id="13352" name="Text Box 45"/>
          <p:cNvSpPr txBox="1">
            <a:spLocks noChangeArrowheads="1"/>
          </p:cNvSpPr>
          <p:nvPr/>
        </p:nvSpPr>
        <p:spPr bwMode="auto">
          <a:xfrm>
            <a:off x="8425921" y="3077370"/>
            <a:ext cx="259080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200" b="1" dirty="0">
                <a:latin typeface="HG丸ｺﾞｼｯｸM-PRO" pitchFamily="50" charset="-128"/>
                <a:ea typeface="HG丸ｺﾞｼｯｸM-PRO" pitchFamily="50" charset="-128"/>
              </a:rPr>
              <a:t>どんな対応をするべきだった？</a:t>
            </a:r>
          </a:p>
        </p:txBody>
      </p:sp>
      <p:sp>
        <p:nvSpPr>
          <p:cNvPr id="5" name="フローチャート : 代替処理 4"/>
          <p:cNvSpPr/>
          <p:nvPr/>
        </p:nvSpPr>
        <p:spPr>
          <a:xfrm>
            <a:off x="7864082" y="3012282"/>
            <a:ext cx="3671086" cy="1729581"/>
          </a:xfrm>
          <a:prstGeom prst="flowChartAlternateProcess">
            <a:avLst/>
          </a:prstGeom>
          <a:no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7" name="円/楕円 66"/>
          <p:cNvSpPr/>
          <p:nvPr/>
        </p:nvSpPr>
        <p:spPr>
          <a:xfrm>
            <a:off x="9420225" y="2581276"/>
            <a:ext cx="279400" cy="219075"/>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円/楕円 67"/>
          <p:cNvSpPr/>
          <p:nvPr/>
        </p:nvSpPr>
        <p:spPr>
          <a:xfrm>
            <a:off x="9072563" y="2814639"/>
            <a:ext cx="449262" cy="327025"/>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47" name="直線コネクタ 46"/>
          <p:cNvCxnSpPr/>
          <p:nvPr/>
        </p:nvCxnSpPr>
        <p:spPr>
          <a:xfrm>
            <a:off x="4818591" y="4741863"/>
            <a:ext cx="2519363"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3360" name="Text Box 22"/>
          <p:cNvSpPr txBox="1">
            <a:spLocks noChangeArrowheads="1"/>
          </p:cNvSpPr>
          <p:nvPr/>
        </p:nvSpPr>
        <p:spPr bwMode="auto">
          <a:xfrm>
            <a:off x="4775035" y="4827490"/>
            <a:ext cx="2387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400" dirty="0">
                <a:latin typeface="HG丸ｺﾞｼｯｸM-PRO" pitchFamily="50" charset="-128"/>
                <a:ea typeface="HG丸ｺﾞｼｯｸM-PRO" pitchFamily="50" charset="-128"/>
              </a:rPr>
              <a:t>＜プロンプト（手助け）＞</a:t>
            </a:r>
          </a:p>
        </p:txBody>
      </p:sp>
      <p:sp>
        <p:nvSpPr>
          <p:cNvPr id="53" name="Line 25"/>
          <p:cNvSpPr>
            <a:spLocks noChangeShapeType="1"/>
          </p:cNvSpPr>
          <p:nvPr/>
        </p:nvSpPr>
        <p:spPr bwMode="auto">
          <a:xfrm>
            <a:off x="723131" y="558867"/>
            <a:ext cx="0" cy="2016125"/>
          </a:xfrm>
          <a:prstGeom prst="line">
            <a:avLst/>
          </a:prstGeom>
          <a:noFill/>
          <a:ln w="25400">
            <a:solidFill>
              <a:schemeClr val="bg2"/>
            </a:solidFill>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54" name="Rectangle 5"/>
          <p:cNvSpPr>
            <a:spLocks noChangeArrowheads="1"/>
          </p:cNvSpPr>
          <p:nvPr/>
        </p:nvSpPr>
        <p:spPr bwMode="auto">
          <a:xfrm>
            <a:off x="980298" y="713303"/>
            <a:ext cx="2821765"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5" name="Rectangle 7"/>
          <p:cNvSpPr>
            <a:spLocks noChangeArrowheads="1"/>
          </p:cNvSpPr>
          <p:nvPr/>
        </p:nvSpPr>
        <p:spPr bwMode="auto">
          <a:xfrm>
            <a:off x="4592763" y="693242"/>
            <a:ext cx="2971550"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6" name="Rectangle 8"/>
          <p:cNvSpPr>
            <a:spLocks noChangeArrowheads="1"/>
          </p:cNvSpPr>
          <p:nvPr/>
        </p:nvSpPr>
        <p:spPr bwMode="auto">
          <a:xfrm>
            <a:off x="8169687" y="691653"/>
            <a:ext cx="3206357"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7" name="AutoShape 10"/>
          <p:cNvSpPr>
            <a:spLocks noChangeArrowheads="1"/>
          </p:cNvSpPr>
          <p:nvPr/>
        </p:nvSpPr>
        <p:spPr bwMode="auto">
          <a:xfrm>
            <a:off x="4026818" y="1266826"/>
            <a:ext cx="331788" cy="503237"/>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58" name="AutoShape 11"/>
          <p:cNvSpPr>
            <a:spLocks noChangeArrowheads="1"/>
          </p:cNvSpPr>
          <p:nvPr/>
        </p:nvSpPr>
        <p:spPr bwMode="auto">
          <a:xfrm>
            <a:off x="7650040" y="1269505"/>
            <a:ext cx="331788" cy="503237"/>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59" name="Line 12"/>
          <p:cNvSpPr>
            <a:spLocks noChangeShapeType="1"/>
          </p:cNvSpPr>
          <p:nvPr/>
        </p:nvSpPr>
        <p:spPr bwMode="auto">
          <a:xfrm>
            <a:off x="1182559" y="1053604"/>
            <a:ext cx="25273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 name="Line 13"/>
          <p:cNvSpPr>
            <a:spLocks noChangeShapeType="1"/>
          </p:cNvSpPr>
          <p:nvPr/>
        </p:nvSpPr>
        <p:spPr bwMode="auto">
          <a:xfrm>
            <a:off x="4825874" y="1053604"/>
            <a:ext cx="2525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 name="Line 14"/>
          <p:cNvSpPr>
            <a:spLocks noChangeShapeType="1"/>
          </p:cNvSpPr>
          <p:nvPr/>
        </p:nvSpPr>
        <p:spPr bwMode="auto">
          <a:xfrm>
            <a:off x="8343780" y="1053604"/>
            <a:ext cx="27475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Text Box 15"/>
          <p:cNvSpPr txBox="1">
            <a:spLocks noChangeArrowheads="1"/>
          </p:cNvSpPr>
          <p:nvPr/>
        </p:nvSpPr>
        <p:spPr bwMode="auto">
          <a:xfrm>
            <a:off x="1083815" y="748273"/>
            <a:ext cx="2549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200" b="1" dirty="0">
                <a:latin typeface="HG丸ｺﾞｼｯｸM-PRO" pitchFamily="50" charset="-128"/>
                <a:ea typeface="HG丸ｺﾞｼｯｸM-PRO" pitchFamily="50" charset="-128"/>
              </a:rPr>
              <a:t>A:</a:t>
            </a:r>
            <a:r>
              <a:rPr lang="ja-JP" altLang="en-US" sz="1200" b="1" dirty="0">
                <a:latin typeface="HG丸ｺﾞｼｯｸM-PRO" pitchFamily="50" charset="-128"/>
                <a:ea typeface="HG丸ｺﾞｼｯｸM-PRO" pitchFamily="50" charset="-128"/>
              </a:rPr>
              <a:t>　行動の前の状況・きっかけ</a:t>
            </a:r>
          </a:p>
        </p:txBody>
      </p:sp>
      <p:sp>
        <p:nvSpPr>
          <p:cNvPr id="64" name="Text Box 16"/>
          <p:cNvSpPr txBox="1">
            <a:spLocks noChangeArrowheads="1"/>
          </p:cNvSpPr>
          <p:nvPr/>
        </p:nvSpPr>
        <p:spPr bwMode="auto">
          <a:xfrm>
            <a:off x="4910262" y="733427"/>
            <a:ext cx="2201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400" b="1" dirty="0">
                <a:latin typeface="HG丸ｺﾞｼｯｸM-PRO" pitchFamily="50" charset="-128"/>
                <a:ea typeface="HG丸ｺﾞｼｯｸM-PRO" pitchFamily="50" charset="-128"/>
              </a:rPr>
              <a:t>B:</a:t>
            </a:r>
            <a:r>
              <a:rPr lang="ja-JP" altLang="en-US" sz="1400" b="1">
                <a:latin typeface="HG丸ｺﾞｼｯｸM-PRO" pitchFamily="50" charset="-128"/>
                <a:ea typeface="HG丸ｺﾞｼｯｸM-PRO" pitchFamily="50" charset="-128"/>
              </a:rPr>
              <a:t>　子どもの困った行動</a:t>
            </a:r>
          </a:p>
        </p:txBody>
      </p:sp>
      <p:sp>
        <p:nvSpPr>
          <p:cNvPr id="65" name="Text Box 17"/>
          <p:cNvSpPr txBox="1">
            <a:spLocks noChangeArrowheads="1"/>
          </p:cNvSpPr>
          <p:nvPr/>
        </p:nvSpPr>
        <p:spPr bwMode="auto">
          <a:xfrm>
            <a:off x="8445236" y="733427"/>
            <a:ext cx="2347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400" b="1" dirty="0">
                <a:latin typeface="HG丸ｺﾞｼｯｸM-PRO" pitchFamily="50" charset="-128"/>
                <a:ea typeface="HG丸ｺﾞｼｯｸM-PRO" pitchFamily="50" charset="-128"/>
              </a:rPr>
              <a:t>C:</a:t>
            </a:r>
            <a:r>
              <a:rPr lang="ja-JP" altLang="en-US" sz="1400" b="1" dirty="0">
                <a:latin typeface="HG丸ｺﾞｼｯｸM-PRO" pitchFamily="50" charset="-128"/>
                <a:ea typeface="HG丸ｺﾞｼｯｸM-PRO" pitchFamily="50" charset="-128"/>
              </a:rPr>
              <a:t>　行動の後の状況・結果</a:t>
            </a:r>
          </a:p>
        </p:txBody>
      </p:sp>
      <p:sp>
        <p:nvSpPr>
          <p:cNvPr id="66" name="Text Box 22"/>
          <p:cNvSpPr txBox="1">
            <a:spLocks noChangeArrowheads="1"/>
          </p:cNvSpPr>
          <p:nvPr/>
        </p:nvSpPr>
        <p:spPr bwMode="auto">
          <a:xfrm>
            <a:off x="8379605" y="1976836"/>
            <a:ext cx="28906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400" dirty="0">
                <a:latin typeface="HG丸ｺﾞｼｯｸM-PRO" pitchFamily="50" charset="-128"/>
                <a:ea typeface="HG丸ｺﾞｼｯｸM-PRO" pitchFamily="50" charset="-128"/>
              </a:rPr>
              <a:t>□回避　</a:t>
            </a:r>
            <a:r>
              <a:rPr lang="ja-JP" altLang="en-US" sz="1400" dirty="0">
                <a:solidFill>
                  <a:srgbClr val="FF0000"/>
                </a:solidFill>
                <a:latin typeface="HG丸ｺﾞｼｯｸM-PRO" pitchFamily="50" charset="-128"/>
                <a:ea typeface="HG丸ｺﾞｼｯｸM-PRO" pitchFamily="50" charset="-128"/>
              </a:rPr>
              <a:t>□注目　</a:t>
            </a:r>
            <a:r>
              <a:rPr lang="ja-JP" altLang="en-US" sz="1400" dirty="0">
                <a:latin typeface="HG丸ｺﾞｼｯｸM-PRO" pitchFamily="50" charset="-128"/>
                <a:ea typeface="HG丸ｺﾞｼｯｸM-PRO" pitchFamily="50" charset="-128"/>
              </a:rPr>
              <a:t>□</a:t>
            </a:r>
            <a:r>
              <a:rPr lang="ja-JP" altLang="en-US" sz="1400" dirty="0">
                <a:solidFill>
                  <a:srgbClr val="FF0000"/>
                </a:solidFill>
                <a:latin typeface="HG丸ｺﾞｼｯｸM-PRO" pitchFamily="50" charset="-128"/>
                <a:ea typeface="HG丸ｺﾞｼｯｸM-PRO" pitchFamily="50" charset="-128"/>
              </a:rPr>
              <a:t>要求</a:t>
            </a:r>
            <a:r>
              <a:rPr lang="ja-JP" altLang="en-US" sz="1400" dirty="0">
                <a:latin typeface="HG丸ｺﾞｼｯｸM-PRO" pitchFamily="50" charset="-128"/>
                <a:ea typeface="HG丸ｺﾞｼｯｸM-PRO" pitchFamily="50" charset="-128"/>
              </a:rPr>
              <a:t>　□感覚</a:t>
            </a:r>
          </a:p>
        </p:txBody>
      </p:sp>
      <p:sp>
        <p:nvSpPr>
          <p:cNvPr id="69" name="Text Box 24"/>
          <p:cNvSpPr txBox="1">
            <a:spLocks noChangeArrowheads="1"/>
          </p:cNvSpPr>
          <p:nvPr/>
        </p:nvSpPr>
        <p:spPr bwMode="auto">
          <a:xfrm>
            <a:off x="492299" y="1032967"/>
            <a:ext cx="461665" cy="1049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機能分析</a:t>
            </a:r>
          </a:p>
        </p:txBody>
      </p:sp>
      <p:sp>
        <p:nvSpPr>
          <p:cNvPr id="70" name="円/楕円 69"/>
          <p:cNvSpPr/>
          <p:nvPr/>
        </p:nvSpPr>
        <p:spPr>
          <a:xfrm>
            <a:off x="9624889" y="2361704"/>
            <a:ext cx="200025" cy="158750"/>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4" name="Rectangle 8"/>
          <p:cNvSpPr>
            <a:spLocks noChangeArrowheads="1"/>
          </p:cNvSpPr>
          <p:nvPr/>
        </p:nvSpPr>
        <p:spPr bwMode="auto">
          <a:xfrm>
            <a:off x="8152336" y="4916885"/>
            <a:ext cx="3137970"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75" name="Line 14"/>
          <p:cNvSpPr>
            <a:spLocks noChangeShapeType="1"/>
          </p:cNvSpPr>
          <p:nvPr/>
        </p:nvSpPr>
        <p:spPr bwMode="auto">
          <a:xfrm>
            <a:off x="8192034" y="5303044"/>
            <a:ext cx="3060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Text Box 17"/>
          <p:cNvSpPr txBox="1">
            <a:spLocks noChangeArrowheads="1"/>
          </p:cNvSpPr>
          <p:nvPr/>
        </p:nvSpPr>
        <p:spPr bwMode="auto">
          <a:xfrm>
            <a:off x="8547364" y="4916885"/>
            <a:ext cx="2347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どうやって褒める？？</a:t>
            </a:r>
          </a:p>
        </p:txBody>
      </p:sp>
      <p:sp>
        <p:nvSpPr>
          <p:cNvPr id="73" name="テキスト ボックス 72"/>
          <p:cNvSpPr txBox="1"/>
          <p:nvPr/>
        </p:nvSpPr>
        <p:spPr>
          <a:xfrm>
            <a:off x="8187792" y="5416709"/>
            <a:ext cx="3137970" cy="369332"/>
          </a:xfrm>
          <a:prstGeom prst="rect">
            <a:avLst/>
          </a:prstGeom>
          <a:noFill/>
        </p:spPr>
        <p:txBody>
          <a:bodyPr wrap="square" rtlCol="0">
            <a:spAutoFit/>
          </a:bodyPr>
          <a:lstStyle/>
          <a:p>
            <a:endParaRPr lang="ja-JP" altLang="en-US" dirty="0"/>
          </a:p>
        </p:txBody>
      </p:sp>
      <p:sp>
        <p:nvSpPr>
          <p:cNvPr id="52" name="テキスト ボックス 51"/>
          <p:cNvSpPr txBox="1"/>
          <p:nvPr/>
        </p:nvSpPr>
        <p:spPr>
          <a:xfrm>
            <a:off x="1100749" y="3324322"/>
            <a:ext cx="2803415" cy="584775"/>
          </a:xfrm>
          <a:prstGeom prst="rect">
            <a:avLst/>
          </a:prstGeom>
          <a:noFill/>
        </p:spPr>
        <p:txBody>
          <a:bodyPr wrap="square" rtlCol="0">
            <a:spAutoFit/>
          </a:bodyPr>
          <a:lstStyle/>
          <a:p>
            <a:endParaRPr lang="en-US" altLang="ja-JP" sz="1600" dirty="0"/>
          </a:p>
          <a:p>
            <a:endParaRPr lang="ja-JP" altLang="en-US" sz="1600" dirty="0"/>
          </a:p>
        </p:txBody>
      </p:sp>
      <p:sp>
        <p:nvSpPr>
          <p:cNvPr id="2" name="Text Box 34">
            <a:extLst>
              <a:ext uri="{FF2B5EF4-FFF2-40B4-BE49-F238E27FC236}">
                <a16:creationId xmlns:a16="http://schemas.microsoft.com/office/drawing/2014/main" id="{239DB9E6-FB92-8C32-9B38-F6C4B1D52F9C}"/>
              </a:ext>
            </a:extLst>
          </p:cNvPr>
          <p:cNvSpPr txBox="1">
            <a:spLocks noChangeArrowheads="1"/>
          </p:cNvSpPr>
          <p:nvPr/>
        </p:nvSpPr>
        <p:spPr bwMode="auto">
          <a:xfrm>
            <a:off x="1183217" y="2908300"/>
            <a:ext cx="2619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事前の工夫</a:t>
            </a:r>
          </a:p>
        </p:txBody>
      </p:sp>
    </p:spTree>
    <p:extLst>
      <p:ext uri="{BB962C8B-B14F-4D97-AF65-F5344CB8AC3E}">
        <p14:creationId xmlns:p14="http://schemas.microsoft.com/office/powerpoint/2010/main" val="303513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6">
                                            <p:txEl>
                                              <p:pRg st="0" end="0"/>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nodePh="1">
                                  <p:stCondLst>
                                    <p:cond delay="0"/>
                                  </p:stCondLst>
                                  <p:endCondLst>
                                    <p:cond evt="begin" delay="0">
                                      <p:tn val="9"/>
                                    </p:cond>
                                  </p:endCondLst>
                                  <p:childTnLst>
                                    <p:set>
                                      <p:cBhvr>
                                        <p:cTn id="10" dur="1" fill="hold">
                                          <p:stCondLst>
                                            <p:cond delay="0"/>
                                          </p:stCondLst>
                                        </p:cTn>
                                        <p:tgtEl>
                                          <p:spTgt spid="52"/>
                                        </p:tgtEl>
                                        <p:attrNameLst>
                                          <p:attrName>style.visibility</p:attrName>
                                        </p:attrNameLst>
                                      </p:cBhvr>
                                      <p:to>
                                        <p:strVal val="visible"/>
                                      </p:to>
                                    </p:set>
                                    <p:anim calcmode="lin" valueType="num">
                                      <p:cBhvr additive="base">
                                        <p:cTn id="11" dur="500" fill="hold"/>
                                        <p:tgtEl>
                                          <p:spTgt spid="52"/>
                                        </p:tgtEl>
                                        <p:attrNameLst>
                                          <p:attrName>ppt_x</p:attrName>
                                        </p:attrNameLst>
                                      </p:cBhvr>
                                      <p:tavLst>
                                        <p:tav tm="0">
                                          <p:val>
                                            <p:strVal val="#ppt_x"/>
                                          </p:val>
                                        </p:tav>
                                        <p:tav tm="100000">
                                          <p:val>
                                            <p:strVal val="#ppt_x"/>
                                          </p:val>
                                        </p:tav>
                                      </p:tavLst>
                                    </p:anim>
                                    <p:anim calcmode="lin" valueType="num">
                                      <p:cBhvr additive="base">
                                        <p:cTn id="1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C96BB-A276-635B-C67D-389C9B218CD1}"/>
            </a:ext>
          </a:extLst>
        </p:cNvPr>
        <p:cNvGrpSpPr/>
        <p:nvPr/>
      </p:nvGrpSpPr>
      <p:grpSpPr>
        <a:xfrm>
          <a:off x="0" y="0"/>
          <a:ext cx="0" cy="0"/>
          <a:chOff x="0" y="0"/>
          <a:chExt cx="0" cy="0"/>
        </a:xfrm>
      </p:grpSpPr>
      <p:pic>
        <p:nvPicPr>
          <p:cNvPr id="13314" name="図 56">
            <a:extLst>
              <a:ext uri="{FF2B5EF4-FFF2-40B4-BE49-F238E27FC236}">
                <a16:creationId xmlns:a16="http://schemas.microsoft.com/office/drawing/2014/main" id="{604236FC-62D3-A938-769B-B7E2EBA576F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85389" y="5767389"/>
            <a:ext cx="471487"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a:extLst>
              <a:ext uri="{FF2B5EF4-FFF2-40B4-BE49-F238E27FC236}">
                <a16:creationId xmlns:a16="http://schemas.microsoft.com/office/drawing/2014/main" id="{72D10739-7DFD-11D3-6422-833511C7C6C9}"/>
              </a:ext>
            </a:extLst>
          </p:cNvPr>
          <p:cNvSpPr>
            <a:spLocks noGrp="1" noChangeArrowheads="1"/>
          </p:cNvSpPr>
          <p:nvPr>
            <p:ph type="subTitle" idx="1"/>
          </p:nvPr>
        </p:nvSpPr>
        <p:spPr>
          <a:xfrm>
            <a:off x="1558925" y="30163"/>
            <a:ext cx="2609850" cy="404812"/>
          </a:xfrm>
        </p:spPr>
        <p:txBody>
          <a:bodyPr/>
          <a:lstStyle/>
          <a:p>
            <a:pPr eaLnBrk="1" hangingPunct="1"/>
            <a:r>
              <a:rPr lang="ja-JP" altLang="en-US" sz="2000" b="1" u="sng">
                <a:latin typeface="HG丸ｺﾞｼｯｸM-PRO" pitchFamily="50" charset="-128"/>
                <a:ea typeface="HG丸ｺﾞｼｯｸM-PRO" pitchFamily="50" charset="-128"/>
              </a:rPr>
              <a:t>ストラテジーシート</a:t>
            </a:r>
          </a:p>
        </p:txBody>
      </p:sp>
      <p:sp>
        <p:nvSpPr>
          <p:cNvPr id="13320" name="Text Box 9">
            <a:extLst>
              <a:ext uri="{FF2B5EF4-FFF2-40B4-BE49-F238E27FC236}">
                <a16:creationId xmlns:a16="http://schemas.microsoft.com/office/drawing/2014/main" id="{958964E4-D8F7-305D-8DDE-1AC2AE4C238E}"/>
              </a:ext>
            </a:extLst>
          </p:cNvPr>
          <p:cNvSpPr txBox="1">
            <a:spLocks noChangeArrowheads="1"/>
          </p:cNvSpPr>
          <p:nvPr/>
        </p:nvSpPr>
        <p:spPr bwMode="auto">
          <a:xfrm>
            <a:off x="4832350" y="3176"/>
            <a:ext cx="57165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a:latin typeface="HG丸ｺﾞｼｯｸM-PRO" pitchFamily="50" charset="-128"/>
                <a:ea typeface="HG丸ｺﾞｼｯｸM-PRO" pitchFamily="50" charset="-128"/>
              </a:rPr>
              <a:t>記入日：　　　　／　　／　　　　　氏名：　　　　　　　　　　　　　　　　</a:t>
            </a:r>
            <a:r>
              <a:rPr lang="ja-JP" altLang="en-US" u="sng">
                <a:latin typeface="HG丸ｺﾞｼｯｸM-PRO" pitchFamily="50" charset="-128"/>
                <a:ea typeface="HG丸ｺﾞｼｯｸM-PRO" pitchFamily="50" charset="-128"/>
              </a:rPr>
              <a:t>　　</a:t>
            </a:r>
            <a:r>
              <a:rPr lang="ja-JP" altLang="en-US" u="sng">
                <a:latin typeface="Calibri" pitchFamily="34" charset="0"/>
              </a:rPr>
              <a:t>　　　　　　　　　　　</a:t>
            </a:r>
          </a:p>
        </p:txBody>
      </p:sp>
      <p:sp>
        <p:nvSpPr>
          <p:cNvPr id="13329" name="Text Box 19">
            <a:extLst>
              <a:ext uri="{FF2B5EF4-FFF2-40B4-BE49-F238E27FC236}">
                <a16:creationId xmlns:a16="http://schemas.microsoft.com/office/drawing/2014/main" id="{BF8D6BC1-0B74-948D-A133-959CD498D751}"/>
              </a:ext>
            </a:extLst>
          </p:cNvPr>
          <p:cNvSpPr txBox="1">
            <a:spLocks noChangeArrowheads="1"/>
          </p:cNvSpPr>
          <p:nvPr/>
        </p:nvSpPr>
        <p:spPr bwMode="auto">
          <a:xfrm>
            <a:off x="4546337" y="320676"/>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①</a:t>
            </a:r>
          </a:p>
        </p:txBody>
      </p:sp>
      <p:sp>
        <p:nvSpPr>
          <p:cNvPr id="13330" name="Text Box 20">
            <a:extLst>
              <a:ext uri="{FF2B5EF4-FFF2-40B4-BE49-F238E27FC236}">
                <a16:creationId xmlns:a16="http://schemas.microsoft.com/office/drawing/2014/main" id="{A9E01799-2D06-4A02-DD04-CA4FDC4BE86C}"/>
              </a:ext>
            </a:extLst>
          </p:cNvPr>
          <p:cNvSpPr txBox="1">
            <a:spLocks noChangeArrowheads="1"/>
          </p:cNvSpPr>
          <p:nvPr/>
        </p:nvSpPr>
        <p:spPr bwMode="auto">
          <a:xfrm>
            <a:off x="882996" y="406716"/>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②</a:t>
            </a:r>
          </a:p>
        </p:txBody>
      </p:sp>
      <p:sp>
        <p:nvSpPr>
          <p:cNvPr id="13331" name="Text Box 21">
            <a:extLst>
              <a:ext uri="{FF2B5EF4-FFF2-40B4-BE49-F238E27FC236}">
                <a16:creationId xmlns:a16="http://schemas.microsoft.com/office/drawing/2014/main" id="{3FBB924A-434B-9247-EB04-F7F5D9DD26F0}"/>
              </a:ext>
            </a:extLst>
          </p:cNvPr>
          <p:cNvSpPr txBox="1">
            <a:spLocks noChangeArrowheads="1"/>
          </p:cNvSpPr>
          <p:nvPr/>
        </p:nvSpPr>
        <p:spPr bwMode="auto">
          <a:xfrm>
            <a:off x="7964364" y="354857"/>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dirty="0">
                <a:latin typeface="HG丸ｺﾞｼｯｸM-PRO" pitchFamily="50" charset="-128"/>
                <a:ea typeface="HG丸ｺﾞｼｯｸM-PRO" pitchFamily="50" charset="-128"/>
              </a:rPr>
              <a:t>③</a:t>
            </a:r>
          </a:p>
        </p:txBody>
      </p:sp>
      <p:sp>
        <p:nvSpPr>
          <p:cNvPr id="13333" name="Line 23">
            <a:extLst>
              <a:ext uri="{FF2B5EF4-FFF2-40B4-BE49-F238E27FC236}">
                <a16:creationId xmlns:a16="http://schemas.microsoft.com/office/drawing/2014/main" id="{7889BAA9-DD39-5AD7-46E9-78273143AFF3}"/>
              </a:ext>
            </a:extLst>
          </p:cNvPr>
          <p:cNvSpPr>
            <a:spLocks noChangeShapeType="1"/>
          </p:cNvSpPr>
          <p:nvPr/>
        </p:nvSpPr>
        <p:spPr bwMode="auto">
          <a:xfrm>
            <a:off x="1523999" y="2667000"/>
            <a:ext cx="9823457" cy="0"/>
          </a:xfrm>
          <a:prstGeom prst="line">
            <a:avLst/>
          </a:prstGeom>
          <a:noFill/>
          <a:ln w="1905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35" name="Rectangle 26">
            <a:extLst>
              <a:ext uri="{FF2B5EF4-FFF2-40B4-BE49-F238E27FC236}">
                <a16:creationId xmlns:a16="http://schemas.microsoft.com/office/drawing/2014/main" id="{7040C957-3C5A-B90D-2F6E-E186EBC8C91B}"/>
              </a:ext>
            </a:extLst>
          </p:cNvPr>
          <p:cNvSpPr>
            <a:spLocks noChangeArrowheads="1"/>
          </p:cNvSpPr>
          <p:nvPr/>
        </p:nvSpPr>
        <p:spPr bwMode="auto">
          <a:xfrm>
            <a:off x="1021279" y="2864909"/>
            <a:ext cx="2994607" cy="385735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13336" name="Line 27">
            <a:extLst>
              <a:ext uri="{FF2B5EF4-FFF2-40B4-BE49-F238E27FC236}">
                <a16:creationId xmlns:a16="http://schemas.microsoft.com/office/drawing/2014/main" id="{2608F883-4746-0A9C-A374-A8199A2496CD}"/>
              </a:ext>
            </a:extLst>
          </p:cNvPr>
          <p:cNvSpPr>
            <a:spLocks noChangeShapeType="1"/>
          </p:cNvSpPr>
          <p:nvPr/>
        </p:nvSpPr>
        <p:spPr bwMode="auto">
          <a:xfrm>
            <a:off x="1068927" y="3212976"/>
            <a:ext cx="28709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38" name="Text Box 29">
            <a:extLst>
              <a:ext uri="{FF2B5EF4-FFF2-40B4-BE49-F238E27FC236}">
                <a16:creationId xmlns:a16="http://schemas.microsoft.com/office/drawing/2014/main" id="{757C09B9-450C-053C-D06A-2DA5AEFFDF14}"/>
              </a:ext>
            </a:extLst>
          </p:cNvPr>
          <p:cNvSpPr txBox="1">
            <a:spLocks noChangeArrowheads="1"/>
          </p:cNvSpPr>
          <p:nvPr/>
        </p:nvSpPr>
        <p:spPr bwMode="auto">
          <a:xfrm>
            <a:off x="1021279" y="2531090"/>
            <a:ext cx="40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dirty="0">
                <a:latin typeface="HG丸ｺﾞｼｯｸM-PRO" pitchFamily="50" charset="-128"/>
                <a:ea typeface="HG丸ｺﾞｼｯｸM-PRO" pitchFamily="50" charset="-128"/>
              </a:rPr>
              <a:t>⑥</a:t>
            </a:r>
            <a:endParaRPr lang="en-US" altLang="ja-JP" dirty="0">
              <a:latin typeface="HG丸ｺﾞｼｯｸM-PRO" pitchFamily="50" charset="-128"/>
              <a:ea typeface="HG丸ｺﾞｼｯｸM-PRO" pitchFamily="50" charset="-128"/>
            </a:endParaRPr>
          </a:p>
        </p:txBody>
      </p:sp>
      <p:sp>
        <p:nvSpPr>
          <p:cNvPr id="13339" name="Line 30">
            <a:extLst>
              <a:ext uri="{FF2B5EF4-FFF2-40B4-BE49-F238E27FC236}">
                <a16:creationId xmlns:a16="http://schemas.microsoft.com/office/drawing/2014/main" id="{58B93F16-9954-D672-22E9-60E4AEFFA9FC}"/>
              </a:ext>
            </a:extLst>
          </p:cNvPr>
          <p:cNvSpPr>
            <a:spLocks noChangeShapeType="1"/>
          </p:cNvSpPr>
          <p:nvPr/>
        </p:nvSpPr>
        <p:spPr bwMode="auto">
          <a:xfrm>
            <a:off x="698296" y="2761457"/>
            <a:ext cx="19050" cy="3960812"/>
          </a:xfrm>
          <a:prstGeom prst="line">
            <a:avLst/>
          </a:prstGeom>
          <a:noFill/>
          <a:ln w="25400">
            <a:solidFill>
              <a:schemeClr val="bg2"/>
            </a:solidFill>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13340" name="Text Box 31">
            <a:extLst>
              <a:ext uri="{FF2B5EF4-FFF2-40B4-BE49-F238E27FC236}">
                <a16:creationId xmlns:a16="http://schemas.microsoft.com/office/drawing/2014/main" id="{F781C842-6F28-0658-7AED-3A2408E2F345}"/>
              </a:ext>
            </a:extLst>
          </p:cNvPr>
          <p:cNvSpPr txBox="1">
            <a:spLocks noChangeArrowheads="1"/>
          </p:cNvSpPr>
          <p:nvPr/>
        </p:nvSpPr>
        <p:spPr bwMode="auto">
          <a:xfrm>
            <a:off x="494035" y="3183053"/>
            <a:ext cx="430887" cy="2989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600" dirty="0">
                <a:latin typeface="HG丸ｺﾞｼｯｸM-PRO" pitchFamily="50" charset="-128"/>
                <a:ea typeface="HG丸ｺﾞｼｯｸM-PRO" pitchFamily="50" charset="-128"/>
              </a:rPr>
              <a:t>対処・適切な行動への置き換え</a:t>
            </a:r>
          </a:p>
        </p:txBody>
      </p:sp>
      <p:sp>
        <p:nvSpPr>
          <p:cNvPr id="13341" name="Rectangle 32">
            <a:extLst>
              <a:ext uri="{FF2B5EF4-FFF2-40B4-BE49-F238E27FC236}">
                <a16:creationId xmlns:a16="http://schemas.microsoft.com/office/drawing/2014/main" id="{B278B79E-53E1-E1F6-F091-2CD42CC555E1}"/>
              </a:ext>
            </a:extLst>
          </p:cNvPr>
          <p:cNvSpPr>
            <a:spLocks noChangeArrowheads="1"/>
          </p:cNvSpPr>
          <p:nvPr/>
        </p:nvSpPr>
        <p:spPr bwMode="auto">
          <a:xfrm>
            <a:off x="4539447" y="3024188"/>
            <a:ext cx="2924705" cy="30289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13342" name="Line 33">
            <a:extLst>
              <a:ext uri="{FF2B5EF4-FFF2-40B4-BE49-F238E27FC236}">
                <a16:creationId xmlns:a16="http://schemas.microsoft.com/office/drawing/2014/main" id="{3C9039F6-C384-BCDD-76C5-64BAF2829BF6}"/>
              </a:ext>
            </a:extLst>
          </p:cNvPr>
          <p:cNvSpPr>
            <a:spLocks noChangeShapeType="1"/>
          </p:cNvSpPr>
          <p:nvPr/>
        </p:nvSpPr>
        <p:spPr bwMode="auto">
          <a:xfrm>
            <a:off x="4801656" y="3387725"/>
            <a:ext cx="2525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343" name="Text Box 34">
            <a:extLst>
              <a:ext uri="{FF2B5EF4-FFF2-40B4-BE49-F238E27FC236}">
                <a16:creationId xmlns:a16="http://schemas.microsoft.com/office/drawing/2014/main" id="{780332E4-794C-8DEE-B4D7-13271014DA9D}"/>
              </a:ext>
            </a:extLst>
          </p:cNvPr>
          <p:cNvSpPr txBox="1">
            <a:spLocks noChangeArrowheads="1"/>
          </p:cNvSpPr>
          <p:nvPr/>
        </p:nvSpPr>
        <p:spPr bwMode="auto">
          <a:xfrm>
            <a:off x="4707994" y="3077370"/>
            <a:ext cx="2619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子どもの適切な行動</a:t>
            </a:r>
          </a:p>
        </p:txBody>
      </p:sp>
      <p:sp>
        <p:nvSpPr>
          <p:cNvPr id="13344" name="AutoShape 35">
            <a:extLst>
              <a:ext uri="{FF2B5EF4-FFF2-40B4-BE49-F238E27FC236}">
                <a16:creationId xmlns:a16="http://schemas.microsoft.com/office/drawing/2014/main" id="{4DFA98B9-B45E-BA12-2391-84C28909A3D5}"/>
              </a:ext>
            </a:extLst>
          </p:cNvPr>
          <p:cNvSpPr>
            <a:spLocks noChangeArrowheads="1"/>
          </p:cNvSpPr>
          <p:nvPr/>
        </p:nvSpPr>
        <p:spPr bwMode="auto">
          <a:xfrm>
            <a:off x="4141259" y="4615922"/>
            <a:ext cx="333375" cy="503238"/>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13346" name="Text Box 52">
            <a:extLst>
              <a:ext uri="{FF2B5EF4-FFF2-40B4-BE49-F238E27FC236}">
                <a16:creationId xmlns:a16="http://schemas.microsoft.com/office/drawing/2014/main" id="{B5CED171-B682-B742-CF95-B65D103E131D}"/>
              </a:ext>
            </a:extLst>
          </p:cNvPr>
          <p:cNvSpPr txBox="1">
            <a:spLocks noChangeArrowheads="1"/>
          </p:cNvSpPr>
          <p:nvPr/>
        </p:nvSpPr>
        <p:spPr bwMode="auto">
          <a:xfrm>
            <a:off x="4537204" y="2667845"/>
            <a:ext cx="400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⑤</a:t>
            </a:r>
            <a:endParaRPr lang="en-US" altLang="ja-JP" dirty="0">
              <a:latin typeface="HG丸ｺﾞｼｯｸM-PRO" pitchFamily="50" charset="-128"/>
              <a:ea typeface="HG丸ｺﾞｼｯｸM-PRO" pitchFamily="50" charset="-128"/>
            </a:endParaRPr>
          </a:p>
        </p:txBody>
      </p:sp>
      <p:sp>
        <p:nvSpPr>
          <p:cNvPr id="13347" name="Text Box 54">
            <a:extLst>
              <a:ext uri="{FF2B5EF4-FFF2-40B4-BE49-F238E27FC236}">
                <a16:creationId xmlns:a16="http://schemas.microsoft.com/office/drawing/2014/main" id="{0948C4CD-7B20-8D4C-57A0-4BFEAA9006D6}"/>
              </a:ext>
            </a:extLst>
          </p:cNvPr>
          <p:cNvSpPr txBox="1">
            <a:spLocks noChangeArrowheads="1"/>
          </p:cNvSpPr>
          <p:nvPr/>
        </p:nvSpPr>
        <p:spPr bwMode="auto">
          <a:xfrm>
            <a:off x="7891463" y="2701926"/>
            <a:ext cx="40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dirty="0">
                <a:latin typeface="HG丸ｺﾞｼｯｸM-PRO" pitchFamily="50" charset="-128"/>
                <a:ea typeface="HG丸ｺﾞｼｯｸM-PRO" pitchFamily="50" charset="-128"/>
              </a:rPr>
              <a:t>④</a:t>
            </a:r>
            <a:endParaRPr lang="en-US" altLang="ja-JP" dirty="0">
              <a:latin typeface="HG丸ｺﾞｼｯｸM-PRO" pitchFamily="50" charset="-128"/>
              <a:ea typeface="HG丸ｺﾞｼｯｸM-PRO" pitchFamily="50" charset="-128"/>
            </a:endParaRPr>
          </a:p>
        </p:txBody>
      </p:sp>
      <p:sp>
        <p:nvSpPr>
          <p:cNvPr id="13349" name="AutoShape 35">
            <a:extLst>
              <a:ext uri="{FF2B5EF4-FFF2-40B4-BE49-F238E27FC236}">
                <a16:creationId xmlns:a16="http://schemas.microsoft.com/office/drawing/2014/main" id="{5E6EB3A9-5F82-681A-E4C2-FFB58CC612A2}"/>
              </a:ext>
            </a:extLst>
          </p:cNvPr>
          <p:cNvSpPr>
            <a:spLocks noChangeArrowheads="1"/>
          </p:cNvSpPr>
          <p:nvPr/>
        </p:nvSpPr>
        <p:spPr bwMode="auto">
          <a:xfrm>
            <a:off x="7624764" y="5176838"/>
            <a:ext cx="360363" cy="465138"/>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62" name="ストライプ矢印 61">
            <a:extLst>
              <a:ext uri="{FF2B5EF4-FFF2-40B4-BE49-F238E27FC236}">
                <a16:creationId xmlns:a16="http://schemas.microsoft.com/office/drawing/2014/main" id="{68EB3A7F-EA0F-C9DD-B25C-65A582F27950}"/>
              </a:ext>
            </a:extLst>
          </p:cNvPr>
          <p:cNvSpPr/>
          <p:nvPr/>
        </p:nvSpPr>
        <p:spPr>
          <a:xfrm rot="5400000">
            <a:off x="6010276" y="2335214"/>
            <a:ext cx="703263" cy="731837"/>
          </a:xfrm>
          <a:prstGeom prst="stripedRightArrow">
            <a:avLst/>
          </a:prstGeom>
          <a:solidFill>
            <a:schemeClr val="tx2">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51" name="Text Box 28">
            <a:extLst>
              <a:ext uri="{FF2B5EF4-FFF2-40B4-BE49-F238E27FC236}">
                <a16:creationId xmlns:a16="http://schemas.microsoft.com/office/drawing/2014/main" id="{B9EE3456-CC08-E12C-7E0F-68495809F3FE}"/>
              </a:ext>
            </a:extLst>
          </p:cNvPr>
          <p:cNvSpPr txBox="1">
            <a:spLocks noChangeArrowheads="1"/>
          </p:cNvSpPr>
          <p:nvPr/>
        </p:nvSpPr>
        <p:spPr bwMode="auto">
          <a:xfrm>
            <a:off x="6538914" y="2506664"/>
            <a:ext cx="1152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a:latin typeface="HG丸ｺﾞｼｯｸM-PRO" pitchFamily="50" charset="-128"/>
                <a:ea typeface="HG丸ｺﾞｼｯｸM-PRO" pitchFamily="50" charset="-128"/>
              </a:rPr>
              <a:t>置き換え</a:t>
            </a:r>
          </a:p>
        </p:txBody>
      </p:sp>
      <p:sp>
        <p:nvSpPr>
          <p:cNvPr id="13352" name="Text Box 45">
            <a:extLst>
              <a:ext uri="{FF2B5EF4-FFF2-40B4-BE49-F238E27FC236}">
                <a16:creationId xmlns:a16="http://schemas.microsoft.com/office/drawing/2014/main" id="{DBB61F18-D8D4-A9ED-CE28-B9587D34FCCF}"/>
              </a:ext>
            </a:extLst>
          </p:cNvPr>
          <p:cNvSpPr txBox="1">
            <a:spLocks noChangeArrowheads="1"/>
          </p:cNvSpPr>
          <p:nvPr/>
        </p:nvSpPr>
        <p:spPr bwMode="auto">
          <a:xfrm>
            <a:off x="8425921" y="3077370"/>
            <a:ext cx="259080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200" b="1" dirty="0">
                <a:latin typeface="HG丸ｺﾞｼｯｸM-PRO" pitchFamily="50" charset="-128"/>
                <a:ea typeface="HG丸ｺﾞｼｯｸM-PRO" pitchFamily="50" charset="-128"/>
              </a:rPr>
              <a:t>どんな対応をするべきだった？</a:t>
            </a:r>
          </a:p>
        </p:txBody>
      </p:sp>
      <p:sp>
        <p:nvSpPr>
          <p:cNvPr id="5" name="フローチャート : 代替処理 4">
            <a:extLst>
              <a:ext uri="{FF2B5EF4-FFF2-40B4-BE49-F238E27FC236}">
                <a16:creationId xmlns:a16="http://schemas.microsoft.com/office/drawing/2014/main" id="{006E249A-5BBD-6EB2-E7F8-B09A3BFC1478}"/>
              </a:ext>
            </a:extLst>
          </p:cNvPr>
          <p:cNvSpPr/>
          <p:nvPr/>
        </p:nvSpPr>
        <p:spPr>
          <a:xfrm>
            <a:off x="7864082" y="3012282"/>
            <a:ext cx="3671086" cy="1729581"/>
          </a:xfrm>
          <a:prstGeom prst="flowChartAlternateProcess">
            <a:avLst/>
          </a:prstGeom>
          <a:no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7" name="円/楕円 66">
            <a:extLst>
              <a:ext uri="{FF2B5EF4-FFF2-40B4-BE49-F238E27FC236}">
                <a16:creationId xmlns:a16="http://schemas.microsoft.com/office/drawing/2014/main" id="{52E8020F-E264-10FF-0196-C1A489F4AF2C}"/>
              </a:ext>
            </a:extLst>
          </p:cNvPr>
          <p:cNvSpPr/>
          <p:nvPr/>
        </p:nvSpPr>
        <p:spPr>
          <a:xfrm>
            <a:off x="9420225" y="2581276"/>
            <a:ext cx="279400" cy="219075"/>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円/楕円 67">
            <a:extLst>
              <a:ext uri="{FF2B5EF4-FFF2-40B4-BE49-F238E27FC236}">
                <a16:creationId xmlns:a16="http://schemas.microsoft.com/office/drawing/2014/main" id="{2F95DD3B-0EBE-46DB-A7ED-135C3B913F23}"/>
              </a:ext>
            </a:extLst>
          </p:cNvPr>
          <p:cNvSpPr/>
          <p:nvPr/>
        </p:nvSpPr>
        <p:spPr>
          <a:xfrm>
            <a:off x="9072563" y="2814639"/>
            <a:ext cx="449262" cy="327025"/>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47" name="直線コネクタ 46">
            <a:extLst>
              <a:ext uri="{FF2B5EF4-FFF2-40B4-BE49-F238E27FC236}">
                <a16:creationId xmlns:a16="http://schemas.microsoft.com/office/drawing/2014/main" id="{092317B5-704B-D1AB-6FB8-CA0833A8BE12}"/>
              </a:ext>
            </a:extLst>
          </p:cNvPr>
          <p:cNvCxnSpPr/>
          <p:nvPr/>
        </p:nvCxnSpPr>
        <p:spPr>
          <a:xfrm>
            <a:off x="4818591" y="4741863"/>
            <a:ext cx="2519363"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3360" name="Text Box 22">
            <a:extLst>
              <a:ext uri="{FF2B5EF4-FFF2-40B4-BE49-F238E27FC236}">
                <a16:creationId xmlns:a16="http://schemas.microsoft.com/office/drawing/2014/main" id="{5965DAFF-0EB5-5A46-3E05-C87399C15C21}"/>
              </a:ext>
            </a:extLst>
          </p:cNvPr>
          <p:cNvSpPr txBox="1">
            <a:spLocks noChangeArrowheads="1"/>
          </p:cNvSpPr>
          <p:nvPr/>
        </p:nvSpPr>
        <p:spPr bwMode="auto">
          <a:xfrm>
            <a:off x="4775035" y="4827490"/>
            <a:ext cx="2387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400" dirty="0">
                <a:latin typeface="HG丸ｺﾞｼｯｸM-PRO" pitchFamily="50" charset="-128"/>
                <a:ea typeface="HG丸ｺﾞｼｯｸM-PRO" pitchFamily="50" charset="-128"/>
              </a:rPr>
              <a:t>＜プロンプト（手助け）＞</a:t>
            </a:r>
          </a:p>
        </p:txBody>
      </p:sp>
      <p:sp>
        <p:nvSpPr>
          <p:cNvPr id="53" name="Line 25">
            <a:extLst>
              <a:ext uri="{FF2B5EF4-FFF2-40B4-BE49-F238E27FC236}">
                <a16:creationId xmlns:a16="http://schemas.microsoft.com/office/drawing/2014/main" id="{6514387B-CEB2-1497-66D8-61427D673299}"/>
              </a:ext>
            </a:extLst>
          </p:cNvPr>
          <p:cNvSpPr>
            <a:spLocks noChangeShapeType="1"/>
          </p:cNvSpPr>
          <p:nvPr/>
        </p:nvSpPr>
        <p:spPr bwMode="auto">
          <a:xfrm>
            <a:off x="723131" y="558867"/>
            <a:ext cx="0" cy="2016125"/>
          </a:xfrm>
          <a:prstGeom prst="line">
            <a:avLst/>
          </a:prstGeom>
          <a:noFill/>
          <a:ln w="25400">
            <a:solidFill>
              <a:schemeClr val="bg2"/>
            </a:solidFill>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54" name="Rectangle 5">
            <a:extLst>
              <a:ext uri="{FF2B5EF4-FFF2-40B4-BE49-F238E27FC236}">
                <a16:creationId xmlns:a16="http://schemas.microsoft.com/office/drawing/2014/main" id="{F7844B68-3A5D-31A9-F13B-C1F946083EE8}"/>
              </a:ext>
            </a:extLst>
          </p:cNvPr>
          <p:cNvSpPr>
            <a:spLocks noChangeArrowheads="1"/>
          </p:cNvSpPr>
          <p:nvPr/>
        </p:nvSpPr>
        <p:spPr bwMode="auto">
          <a:xfrm>
            <a:off x="980298" y="713303"/>
            <a:ext cx="2821765"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5" name="Rectangle 7">
            <a:extLst>
              <a:ext uri="{FF2B5EF4-FFF2-40B4-BE49-F238E27FC236}">
                <a16:creationId xmlns:a16="http://schemas.microsoft.com/office/drawing/2014/main" id="{78BE05D7-4992-6FA5-2434-D95BA2D416B5}"/>
              </a:ext>
            </a:extLst>
          </p:cNvPr>
          <p:cNvSpPr>
            <a:spLocks noChangeArrowheads="1"/>
          </p:cNvSpPr>
          <p:nvPr/>
        </p:nvSpPr>
        <p:spPr bwMode="auto">
          <a:xfrm>
            <a:off x="4592763" y="693242"/>
            <a:ext cx="2971550"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6" name="Rectangle 8">
            <a:extLst>
              <a:ext uri="{FF2B5EF4-FFF2-40B4-BE49-F238E27FC236}">
                <a16:creationId xmlns:a16="http://schemas.microsoft.com/office/drawing/2014/main" id="{6F102831-BB8E-FA6B-2D22-34B6A28EA91F}"/>
              </a:ext>
            </a:extLst>
          </p:cNvPr>
          <p:cNvSpPr>
            <a:spLocks noChangeArrowheads="1"/>
          </p:cNvSpPr>
          <p:nvPr/>
        </p:nvSpPr>
        <p:spPr bwMode="auto">
          <a:xfrm>
            <a:off x="8169687" y="691653"/>
            <a:ext cx="3206357"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57" name="AutoShape 10">
            <a:extLst>
              <a:ext uri="{FF2B5EF4-FFF2-40B4-BE49-F238E27FC236}">
                <a16:creationId xmlns:a16="http://schemas.microsoft.com/office/drawing/2014/main" id="{2168A7A5-FA92-FB60-2895-82163CCDEA45}"/>
              </a:ext>
            </a:extLst>
          </p:cNvPr>
          <p:cNvSpPr>
            <a:spLocks noChangeArrowheads="1"/>
          </p:cNvSpPr>
          <p:nvPr/>
        </p:nvSpPr>
        <p:spPr bwMode="auto">
          <a:xfrm>
            <a:off x="4026818" y="1266826"/>
            <a:ext cx="331788" cy="503237"/>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58" name="AutoShape 11">
            <a:extLst>
              <a:ext uri="{FF2B5EF4-FFF2-40B4-BE49-F238E27FC236}">
                <a16:creationId xmlns:a16="http://schemas.microsoft.com/office/drawing/2014/main" id="{C5CABE06-AE10-6DAE-97B4-A6414BC46417}"/>
              </a:ext>
            </a:extLst>
          </p:cNvPr>
          <p:cNvSpPr>
            <a:spLocks noChangeArrowheads="1"/>
          </p:cNvSpPr>
          <p:nvPr/>
        </p:nvSpPr>
        <p:spPr bwMode="auto">
          <a:xfrm>
            <a:off x="7650040" y="1269505"/>
            <a:ext cx="331788" cy="503237"/>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latin typeface="HG丸ｺﾞｼｯｸM-PRO" pitchFamily="50" charset="-128"/>
              <a:ea typeface="HG丸ｺﾞｼｯｸM-PRO" pitchFamily="50" charset="-128"/>
            </a:endParaRPr>
          </a:p>
        </p:txBody>
      </p:sp>
      <p:sp>
        <p:nvSpPr>
          <p:cNvPr id="59" name="Line 12">
            <a:extLst>
              <a:ext uri="{FF2B5EF4-FFF2-40B4-BE49-F238E27FC236}">
                <a16:creationId xmlns:a16="http://schemas.microsoft.com/office/drawing/2014/main" id="{665DDC5E-D9F2-D4FC-76EB-C6A981B44E09}"/>
              </a:ext>
            </a:extLst>
          </p:cNvPr>
          <p:cNvSpPr>
            <a:spLocks noChangeShapeType="1"/>
          </p:cNvSpPr>
          <p:nvPr/>
        </p:nvSpPr>
        <p:spPr bwMode="auto">
          <a:xfrm>
            <a:off x="1182559" y="1053604"/>
            <a:ext cx="25273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 name="Line 13">
            <a:extLst>
              <a:ext uri="{FF2B5EF4-FFF2-40B4-BE49-F238E27FC236}">
                <a16:creationId xmlns:a16="http://schemas.microsoft.com/office/drawing/2014/main" id="{05CD7D70-09C2-4BBD-8953-5CDCA01B3697}"/>
              </a:ext>
            </a:extLst>
          </p:cNvPr>
          <p:cNvSpPr>
            <a:spLocks noChangeShapeType="1"/>
          </p:cNvSpPr>
          <p:nvPr/>
        </p:nvSpPr>
        <p:spPr bwMode="auto">
          <a:xfrm>
            <a:off x="4825874" y="1053604"/>
            <a:ext cx="2525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 name="Line 14">
            <a:extLst>
              <a:ext uri="{FF2B5EF4-FFF2-40B4-BE49-F238E27FC236}">
                <a16:creationId xmlns:a16="http://schemas.microsoft.com/office/drawing/2014/main" id="{C0C7844B-F9B3-91EE-2E4D-831A5006910F}"/>
              </a:ext>
            </a:extLst>
          </p:cNvPr>
          <p:cNvSpPr>
            <a:spLocks noChangeShapeType="1"/>
          </p:cNvSpPr>
          <p:nvPr/>
        </p:nvSpPr>
        <p:spPr bwMode="auto">
          <a:xfrm>
            <a:off x="8343780" y="1053604"/>
            <a:ext cx="27475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Text Box 15">
            <a:extLst>
              <a:ext uri="{FF2B5EF4-FFF2-40B4-BE49-F238E27FC236}">
                <a16:creationId xmlns:a16="http://schemas.microsoft.com/office/drawing/2014/main" id="{9F8863B0-CEEF-8B0E-C74F-F16A2045E55B}"/>
              </a:ext>
            </a:extLst>
          </p:cNvPr>
          <p:cNvSpPr txBox="1">
            <a:spLocks noChangeArrowheads="1"/>
          </p:cNvSpPr>
          <p:nvPr/>
        </p:nvSpPr>
        <p:spPr bwMode="auto">
          <a:xfrm>
            <a:off x="1083815" y="748273"/>
            <a:ext cx="2549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200" b="1" dirty="0">
                <a:latin typeface="HG丸ｺﾞｼｯｸM-PRO" pitchFamily="50" charset="-128"/>
                <a:ea typeface="HG丸ｺﾞｼｯｸM-PRO" pitchFamily="50" charset="-128"/>
              </a:rPr>
              <a:t>A:</a:t>
            </a:r>
            <a:r>
              <a:rPr lang="ja-JP" altLang="en-US" sz="1200" b="1" dirty="0">
                <a:latin typeface="HG丸ｺﾞｼｯｸM-PRO" pitchFamily="50" charset="-128"/>
                <a:ea typeface="HG丸ｺﾞｼｯｸM-PRO" pitchFamily="50" charset="-128"/>
              </a:rPr>
              <a:t>　行動の前の状況・きっかけ</a:t>
            </a:r>
          </a:p>
        </p:txBody>
      </p:sp>
      <p:sp>
        <p:nvSpPr>
          <p:cNvPr id="64" name="Text Box 16">
            <a:extLst>
              <a:ext uri="{FF2B5EF4-FFF2-40B4-BE49-F238E27FC236}">
                <a16:creationId xmlns:a16="http://schemas.microsoft.com/office/drawing/2014/main" id="{0A246A51-5C24-C076-8311-90E89EFAE084}"/>
              </a:ext>
            </a:extLst>
          </p:cNvPr>
          <p:cNvSpPr txBox="1">
            <a:spLocks noChangeArrowheads="1"/>
          </p:cNvSpPr>
          <p:nvPr/>
        </p:nvSpPr>
        <p:spPr bwMode="auto">
          <a:xfrm>
            <a:off x="4910262" y="733427"/>
            <a:ext cx="2201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400" b="1" dirty="0">
                <a:latin typeface="HG丸ｺﾞｼｯｸM-PRO" pitchFamily="50" charset="-128"/>
                <a:ea typeface="HG丸ｺﾞｼｯｸM-PRO" pitchFamily="50" charset="-128"/>
              </a:rPr>
              <a:t>B:</a:t>
            </a:r>
            <a:r>
              <a:rPr lang="ja-JP" altLang="en-US" sz="1400" b="1">
                <a:latin typeface="HG丸ｺﾞｼｯｸM-PRO" pitchFamily="50" charset="-128"/>
                <a:ea typeface="HG丸ｺﾞｼｯｸM-PRO" pitchFamily="50" charset="-128"/>
              </a:rPr>
              <a:t>　子どもの困った行動</a:t>
            </a:r>
          </a:p>
        </p:txBody>
      </p:sp>
      <p:sp>
        <p:nvSpPr>
          <p:cNvPr id="65" name="Text Box 17">
            <a:extLst>
              <a:ext uri="{FF2B5EF4-FFF2-40B4-BE49-F238E27FC236}">
                <a16:creationId xmlns:a16="http://schemas.microsoft.com/office/drawing/2014/main" id="{B487BA03-5C31-BC22-C501-0C1DFBA7F327}"/>
              </a:ext>
            </a:extLst>
          </p:cNvPr>
          <p:cNvSpPr txBox="1">
            <a:spLocks noChangeArrowheads="1"/>
          </p:cNvSpPr>
          <p:nvPr/>
        </p:nvSpPr>
        <p:spPr bwMode="auto">
          <a:xfrm>
            <a:off x="8445236" y="733427"/>
            <a:ext cx="2347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en-US" altLang="ja-JP" sz="1400" b="1" dirty="0">
                <a:latin typeface="HG丸ｺﾞｼｯｸM-PRO" pitchFamily="50" charset="-128"/>
                <a:ea typeface="HG丸ｺﾞｼｯｸM-PRO" pitchFamily="50" charset="-128"/>
              </a:rPr>
              <a:t>C:</a:t>
            </a:r>
            <a:r>
              <a:rPr lang="ja-JP" altLang="en-US" sz="1400" b="1" dirty="0">
                <a:latin typeface="HG丸ｺﾞｼｯｸM-PRO" pitchFamily="50" charset="-128"/>
                <a:ea typeface="HG丸ｺﾞｼｯｸM-PRO" pitchFamily="50" charset="-128"/>
              </a:rPr>
              <a:t>　行動の後の状況・結果</a:t>
            </a:r>
          </a:p>
        </p:txBody>
      </p:sp>
      <p:sp>
        <p:nvSpPr>
          <p:cNvPr id="66" name="Text Box 22">
            <a:extLst>
              <a:ext uri="{FF2B5EF4-FFF2-40B4-BE49-F238E27FC236}">
                <a16:creationId xmlns:a16="http://schemas.microsoft.com/office/drawing/2014/main" id="{548924ED-A2DA-0DE3-8116-8069EC9182BB}"/>
              </a:ext>
            </a:extLst>
          </p:cNvPr>
          <p:cNvSpPr txBox="1">
            <a:spLocks noChangeArrowheads="1"/>
          </p:cNvSpPr>
          <p:nvPr/>
        </p:nvSpPr>
        <p:spPr bwMode="auto">
          <a:xfrm>
            <a:off x="8379605" y="1976836"/>
            <a:ext cx="28906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1400" dirty="0">
                <a:latin typeface="HG丸ｺﾞｼｯｸM-PRO" pitchFamily="50" charset="-128"/>
                <a:ea typeface="HG丸ｺﾞｼｯｸM-PRO" pitchFamily="50" charset="-128"/>
              </a:rPr>
              <a:t>□回避　</a:t>
            </a:r>
            <a:r>
              <a:rPr lang="ja-JP" altLang="en-US" sz="1400" dirty="0">
                <a:solidFill>
                  <a:srgbClr val="FF0000"/>
                </a:solidFill>
                <a:latin typeface="HG丸ｺﾞｼｯｸM-PRO" pitchFamily="50" charset="-128"/>
                <a:ea typeface="HG丸ｺﾞｼｯｸM-PRO" pitchFamily="50" charset="-128"/>
              </a:rPr>
              <a:t>□注目　</a:t>
            </a:r>
            <a:r>
              <a:rPr lang="ja-JP" altLang="en-US" sz="1400" dirty="0">
                <a:latin typeface="HG丸ｺﾞｼｯｸM-PRO" pitchFamily="50" charset="-128"/>
                <a:ea typeface="HG丸ｺﾞｼｯｸM-PRO" pitchFamily="50" charset="-128"/>
              </a:rPr>
              <a:t>□</a:t>
            </a:r>
            <a:r>
              <a:rPr lang="ja-JP" altLang="en-US" sz="1400" dirty="0">
                <a:solidFill>
                  <a:srgbClr val="FF0000"/>
                </a:solidFill>
                <a:latin typeface="HG丸ｺﾞｼｯｸM-PRO" pitchFamily="50" charset="-128"/>
                <a:ea typeface="HG丸ｺﾞｼｯｸM-PRO" pitchFamily="50" charset="-128"/>
              </a:rPr>
              <a:t>要求</a:t>
            </a:r>
            <a:r>
              <a:rPr lang="ja-JP" altLang="en-US" sz="1400" dirty="0">
                <a:latin typeface="HG丸ｺﾞｼｯｸM-PRO" pitchFamily="50" charset="-128"/>
                <a:ea typeface="HG丸ｺﾞｼｯｸM-PRO" pitchFamily="50" charset="-128"/>
              </a:rPr>
              <a:t>　□感覚</a:t>
            </a:r>
          </a:p>
        </p:txBody>
      </p:sp>
      <p:sp>
        <p:nvSpPr>
          <p:cNvPr id="69" name="Text Box 24">
            <a:extLst>
              <a:ext uri="{FF2B5EF4-FFF2-40B4-BE49-F238E27FC236}">
                <a16:creationId xmlns:a16="http://schemas.microsoft.com/office/drawing/2014/main" id="{95CB2388-B0BA-1203-07E4-EDD53B859F3D}"/>
              </a:ext>
            </a:extLst>
          </p:cNvPr>
          <p:cNvSpPr txBox="1">
            <a:spLocks noChangeArrowheads="1"/>
          </p:cNvSpPr>
          <p:nvPr/>
        </p:nvSpPr>
        <p:spPr bwMode="auto">
          <a:xfrm>
            <a:off x="492299" y="1032967"/>
            <a:ext cx="461665" cy="1049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a:latin typeface="HG丸ｺﾞｼｯｸM-PRO" pitchFamily="50" charset="-128"/>
                <a:ea typeface="HG丸ｺﾞｼｯｸM-PRO" pitchFamily="50" charset="-128"/>
              </a:rPr>
              <a:t>機能分析</a:t>
            </a:r>
          </a:p>
        </p:txBody>
      </p:sp>
      <p:sp>
        <p:nvSpPr>
          <p:cNvPr id="70" name="円/楕円 69">
            <a:extLst>
              <a:ext uri="{FF2B5EF4-FFF2-40B4-BE49-F238E27FC236}">
                <a16:creationId xmlns:a16="http://schemas.microsoft.com/office/drawing/2014/main" id="{43C44B47-3C5C-EC8B-0C30-A51CADD93BB4}"/>
              </a:ext>
            </a:extLst>
          </p:cNvPr>
          <p:cNvSpPr/>
          <p:nvPr/>
        </p:nvSpPr>
        <p:spPr>
          <a:xfrm>
            <a:off x="9624889" y="2361704"/>
            <a:ext cx="200025" cy="158750"/>
          </a:xfrm>
          <a:prstGeom prst="ellipse">
            <a:avLst/>
          </a:prstGeom>
          <a:solidFill>
            <a:schemeClr val="bg1"/>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4" name="Rectangle 8">
            <a:extLst>
              <a:ext uri="{FF2B5EF4-FFF2-40B4-BE49-F238E27FC236}">
                <a16:creationId xmlns:a16="http://schemas.microsoft.com/office/drawing/2014/main" id="{1C817CA9-DB00-C87F-422B-A30DBA8E9AE8}"/>
              </a:ext>
            </a:extLst>
          </p:cNvPr>
          <p:cNvSpPr>
            <a:spLocks noChangeArrowheads="1"/>
          </p:cNvSpPr>
          <p:nvPr/>
        </p:nvSpPr>
        <p:spPr bwMode="auto">
          <a:xfrm>
            <a:off x="8152336" y="4916885"/>
            <a:ext cx="3137970" cy="16557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HG丸ｺﾞｼｯｸM-PRO" pitchFamily="50" charset="-128"/>
              <a:ea typeface="HG丸ｺﾞｼｯｸM-PRO" pitchFamily="50" charset="-128"/>
            </a:endParaRPr>
          </a:p>
        </p:txBody>
      </p:sp>
      <p:sp>
        <p:nvSpPr>
          <p:cNvPr id="75" name="Line 14">
            <a:extLst>
              <a:ext uri="{FF2B5EF4-FFF2-40B4-BE49-F238E27FC236}">
                <a16:creationId xmlns:a16="http://schemas.microsoft.com/office/drawing/2014/main" id="{9E96A62A-3CC4-A657-7873-4E1546E8F64E}"/>
              </a:ext>
            </a:extLst>
          </p:cNvPr>
          <p:cNvSpPr>
            <a:spLocks noChangeShapeType="1"/>
          </p:cNvSpPr>
          <p:nvPr/>
        </p:nvSpPr>
        <p:spPr bwMode="auto">
          <a:xfrm>
            <a:off x="8192034" y="5303044"/>
            <a:ext cx="3060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Text Box 17">
            <a:extLst>
              <a:ext uri="{FF2B5EF4-FFF2-40B4-BE49-F238E27FC236}">
                <a16:creationId xmlns:a16="http://schemas.microsoft.com/office/drawing/2014/main" id="{8BE36A4C-4773-86F5-CACB-0C6A1C100C08}"/>
              </a:ext>
            </a:extLst>
          </p:cNvPr>
          <p:cNvSpPr txBox="1">
            <a:spLocks noChangeArrowheads="1"/>
          </p:cNvSpPr>
          <p:nvPr/>
        </p:nvSpPr>
        <p:spPr bwMode="auto">
          <a:xfrm>
            <a:off x="8547364" y="4916885"/>
            <a:ext cx="2347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どうやって褒める？？</a:t>
            </a:r>
          </a:p>
        </p:txBody>
      </p:sp>
      <p:sp>
        <p:nvSpPr>
          <p:cNvPr id="73" name="テキスト ボックス 72">
            <a:extLst>
              <a:ext uri="{FF2B5EF4-FFF2-40B4-BE49-F238E27FC236}">
                <a16:creationId xmlns:a16="http://schemas.microsoft.com/office/drawing/2014/main" id="{FCEE7EE9-532F-C2A0-5510-39C896347B0D}"/>
              </a:ext>
            </a:extLst>
          </p:cNvPr>
          <p:cNvSpPr txBox="1"/>
          <p:nvPr/>
        </p:nvSpPr>
        <p:spPr>
          <a:xfrm>
            <a:off x="8187792" y="5416709"/>
            <a:ext cx="3137970" cy="369332"/>
          </a:xfrm>
          <a:prstGeom prst="rect">
            <a:avLst/>
          </a:prstGeom>
          <a:noFill/>
        </p:spPr>
        <p:txBody>
          <a:bodyPr wrap="square" rtlCol="0">
            <a:spAutoFit/>
          </a:bodyPr>
          <a:lstStyle/>
          <a:p>
            <a:endParaRPr lang="ja-JP" altLang="en-US" dirty="0"/>
          </a:p>
        </p:txBody>
      </p:sp>
      <p:sp>
        <p:nvSpPr>
          <p:cNvPr id="52" name="テキスト ボックス 51">
            <a:extLst>
              <a:ext uri="{FF2B5EF4-FFF2-40B4-BE49-F238E27FC236}">
                <a16:creationId xmlns:a16="http://schemas.microsoft.com/office/drawing/2014/main" id="{4328C9D9-C0C0-217B-75FB-7A6C09FE3931}"/>
              </a:ext>
            </a:extLst>
          </p:cNvPr>
          <p:cNvSpPr txBox="1"/>
          <p:nvPr/>
        </p:nvSpPr>
        <p:spPr>
          <a:xfrm>
            <a:off x="1100749" y="3324322"/>
            <a:ext cx="2803415" cy="584775"/>
          </a:xfrm>
          <a:prstGeom prst="rect">
            <a:avLst/>
          </a:prstGeom>
          <a:noFill/>
        </p:spPr>
        <p:txBody>
          <a:bodyPr wrap="square" rtlCol="0">
            <a:spAutoFit/>
          </a:bodyPr>
          <a:lstStyle/>
          <a:p>
            <a:endParaRPr lang="en-US" altLang="ja-JP" sz="1600" dirty="0"/>
          </a:p>
          <a:p>
            <a:endParaRPr lang="ja-JP" altLang="en-US" sz="1600" dirty="0"/>
          </a:p>
        </p:txBody>
      </p:sp>
      <p:sp>
        <p:nvSpPr>
          <p:cNvPr id="2" name="Text Box 34">
            <a:extLst>
              <a:ext uri="{FF2B5EF4-FFF2-40B4-BE49-F238E27FC236}">
                <a16:creationId xmlns:a16="http://schemas.microsoft.com/office/drawing/2014/main" id="{4BD37A1F-8633-AB91-73EA-4601396C2581}"/>
              </a:ext>
            </a:extLst>
          </p:cNvPr>
          <p:cNvSpPr txBox="1">
            <a:spLocks noChangeArrowheads="1"/>
          </p:cNvSpPr>
          <p:nvPr/>
        </p:nvSpPr>
        <p:spPr bwMode="auto">
          <a:xfrm>
            <a:off x="1183217" y="2908300"/>
            <a:ext cx="2619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400" b="1" dirty="0">
                <a:latin typeface="HG丸ｺﾞｼｯｸM-PRO" pitchFamily="50" charset="-128"/>
                <a:ea typeface="HG丸ｺﾞｼｯｸM-PRO" pitchFamily="50" charset="-128"/>
              </a:rPr>
              <a:t>事前の工夫</a:t>
            </a:r>
          </a:p>
        </p:txBody>
      </p:sp>
    </p:spTree>
    <p:extLst>
      <p:ext uri="{BB962C8B-B14F-4D97-AF65-F5344CB8AC3E}">
        <p14:creationId xmlns:p14="http://schemas.microsoft.com/office/powerpoint/2010/main" val="286333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6">
                                            <p:txEl>
                                              <p:pRg st="0" end="0"/>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nodePh="1">
                                  <p:stCondLst>
                                    <p:cond delay="0"/>
                                  </p:stCondLst>
                                  <p:endCondLst>
                                    <p:cond evt="begin" delay="0">
                                      <p:tn val="9"/>
                                    </p:cond>
                                  </p:endCondLst>
                                  <p:childTnLst>
                                    <p:set>
                                      <p:cBhvr>
                                        <p:cTn id="10" dur="1" fill="hold">
                                          <p:stCondLst>
                                            <p:cond delay="0"/>
                                          </p:stCondLst>
                                        </p:cTn>
                                        <p:tgtEl>
                                          <p:spTgt spid="52"/>
                                        </p:tgtEl>
                                        <p:attrNameLst>
                                          <p:attrName>style.visibility</p:attrName>
                                        </p:attrNameLst>
                                      </p:cBhvr>
                                      <p:to>
                                        <p:strVal val="visible"/>
                                      </p:to>
                                    </p:set>
                                    <p:anim calcmode="lin" valueType="num">
                                      <p:cBhvr additive="base">
                                        <p:cTn id="11" dur="500" fill="hold"/>
                                        <p:tgtEl>
                                          <p:spTgt spid="52"/>
                                        </p:tgtEl>
                                        <p:attrNameLst>
                                          <p:attrName>ppt_x</p:attrName>
                                        </p:attrNameLst>
                                      </p:cBhvr>
                                      <p:tavLst>
                                        <p:tav tm="0">
                                          <p:val>
                                            <p:strVal val="#ppt_x"/>
                                          </p:val>
                                        </p:tav>
                                        <p:tav tm="100000">
                                          <p:val>
                                            <p:strVal val="#ppt_x"/>
                                          </p:val>
                                        </p:tav>
                                      </p:tavLst>
                                    </p:anim>
                                    <p:anim calcmode="lin" valueType="num">
                                      <p:cBhvr additive="base">
                                        <p:cTn id="1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g329e7ec6a2e_0_0"/>
          <p:cNvSpPr txBox="1">
            <a:spLocks noGrp="1"/>
          </p:cNvSpPr>
          <p:nvPr>
            <p:ph type="body" idx="1"/>
          </p:nvPr>
        </p:nvSpPr>
        <p:spPr>
          <a:xfrm>
            <a:off x="330475" y="1147800"/>
            <a:ext cx="3559800" cy="54294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600"/>
              <a:buNone/>
            </a:pPr>
            <a:r>
              <a:rPr lang="ja-JP" sz="1600" b="1" u="sng"/>
              <a:t>家族支援</a:t>
            </a:r>
            <a:endParaRPr sz="1600"/>
          </a:p>
        </p:txBody>
      </p:sp>
      <p:sp>
        <p:nvSpPr>
          <p:cNvPr id="262" name="Google Shape;262;g329e7ec6a2e_0_0"/>
          <p:cNvSpPr txBox="1"/>
          <p:nvPr/>
        </p:nvSpPr>
        <p:spPr>
          <a:xfrm>
            <a:off x="4115550" y="1147800"/>
            <a:ext cx="3684900" cy="54294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600"/>
              <a:buFont typeface="Arial"/>
              <a:buNone/>
            </a:pPr>
            <a:r>
              <a:rPr lang="ja-JP" sz="1600" b="1" u="sng">
                <a:solidFill>
                  <a:schemeClr val="dk1"/>
                </a:solidFill>
              </a:rPr>
              <a:t>子どもの支援</a:t>
            </a:r>
            <a:endParaRPr sz="1600" b="1" i="1">
              <a:solidFill>
                <a:srgbClr val="FF0000"/>
              </a:solidFill>
              <a:latin typeface="Arial"/>
              <a:ea typeface="Arial"/>
              <a:cs typeface="Arial"/>
              <a:sym typeface="Arial"/>
            </a:endParaRPr>
          </a:p>
        </p:txBody>
      </p:sp>
      <p:sp>
        <p:nvSpPr>
          <p:cNvPr id="263" name="Google Shape;263;g329e7ec6a2e_0_0"/>
          <p:cNvSpPr txBox="1"/>
          <p:nvPr/>
        </p:nvSpPr>
        <p:spPr>
          <a:xfrm>
            <a:off x="248207" y="482433"/>
            <a:ext cx="5560800" cy="404700"/>
          </a:xfrm>
          <a:prstGeom prst="rect">
            <a:avLst/>
          </a:prstGeom>
          <a:noFill/>
          <a:ln>
            <a:noFill/>
          </a:ln>
        </p:spPr>
        <p:txBody>
          <a:bodyPr spcFirstLastPara="1" wrap="square" lIns="91425" tIns="45700" rIns="91425" bIns="45700" anchor="t" anchorCtr="0">
            <a:normAutofit fontScale="55000" lnSpcReduction="20000"/>
          </a:bodyPr>
          <a:lstStyle/>
          <a:p>
            <a:pPr marL="0" marR="0" lvl="0" indent="0" algn="l" rtl="0">
              <a:lnSpc>
                <a:spcPct val="90000"/>
              </a:lnSpc>
              <a:spcBef>
                <a:spcPts val="0"/>
              </a:spcBef>
              <a:spcAft>
                <a:spcPts val="0"/>
              </a:spcAft>
              <a:buClr>
                <a:schemeClr val="dk1"/>
              </a:buClr>
              <a:buSzPts val="2000"/>
              <a:buFont typeface="Arial"/>
              <a:buNone/>
            </a:pPr>
            <a:r>
              <a:rPr lang="ja-JP" altLang="en-US" sz="4800" dirty="0"/>
              <a:t>支援策整理シート</a:t>
            </a:r>
            <a:endParaRPr dirty="0"/>
          </a:p>
        </p:txBody>
      </p:sp>
      <p:sp>
        <p:nvSpPr>
          <p:cNvPr id="264" name="Google Shape;264;g329e7ec6a2e_0_0"/>
          <p:cNvSpPr txBox="1"/>
          <p:nvPr/>
        </p:nvSpPr>
        <p:spPr>
          <a:xfrm>
            <a:off x="8025725" y="1147800"/>
            <a:ext cx="3960900" cy="25419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600"/>
              <a:buFont typeface="Arial"/>
              <a:buNone/>
            </a:pPr>
            <a:r>
              <a:rPr lang="ja-JP" sz="1600" b="1" u="sng">
                <a:solidFill>
                  <a:schemeClr val="dk1"/>
                </a:solidFill>
              </a:rPr>
              <a:t>機関連携・支援者支援</a:t>
            </a:r>
            <a:endParaRPr sz="1600" b="1" i="1">
              <a:solidFill>
                <a:srgbClr val="FF0000"/>
              </a:solidFill>
              <a:latin typeface="Arial"/>
              <a:ea typeface="Arial"/>
              <a:cs typeface="Arial"/>
              <a:sym typeface="Arial"/>
            </a:endParaRPr>
          </a:p>
        </p:txBody>
      </p:sp>
      <p:sp>
        <p:nvSpPr>
          <p:cNvPr id="265" name="Google Shape;265;g329e7ec6a2e_0_0"/>
          <p:cNvSpPr txBox="1"/>
          <p:nvPr/>
        </p:nvSpPr>
        <p:spPr>
          <a:xfrm>
            <a:off x="3028607" y="468325"/>
            <a:ext cx="11770800" cy="4062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ja-JP" sz="1600" b="1" u="sng">
                <a:solidFill>
                  <a:schemeClr val="dk1"/>
                </a:solidFill>
              </a:rPr>
              <a:t>各機関でできること、連携のアイデアをブレストしましょう</a:t>
            </a:r>
            <a:endParaRPr sz="1600" b="1" i="1">
              <a:solidFill>
                <a:srgbClr val="FF0000"/>
              </a:solidFill>
            </a:endParaRPr>
          </a:p>
        </p:txBody>
      </p:sp>
      <p:sp>
        <p:nvSpPr>
          <p:cNvPr id="266" name="Google Shape;266;g329e7ec6a2e_0_0"/>
          <p:cNvSpPr txBox="1"/>
          <p:nvPr/>
        </p:nvSpPr>
        <p:spPr>
          <a:xfrm>
            <a:off x="8025725" y="3830050"/>
            <a:ext cx="3960900" cy="2747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600"/>
              <a:buFont typeface="Arial"/>
              <a:buNone/>
            </a:pPr>
            <a:r>
              <a:rPr lang="ja-JP" sz="1600" b="1" u="sng">
                <a:solidFill>
                  <a:schemeClr val="dk1"/>
                </a:solidFill>
              </a:rPr>
              <a:t>その他</a:t>
            </a:r>
            <a:endParaRPr sz="1600" b="1" i="1">
              <a:solidFill>
                <a:srgbClr val="FF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0">
          <a:extLst>
            <a:ext uri="{FF2B5EF4-FFF2-40B4-BE49-F238E27FC236}">
              <a16:creationId xmlns:a16="http://schemas.microsoft.com/office/drawing/2014/main" id="{0242E496-EAB4-6536-4EF0-3EAA1280B218}"/>
            </a:ext>
          </a:extLst>
        </p:cNvPr>
        <p:cNvGrpSpPr/>
        <p:nvPr/>
      </p:nvGrpSpPr>
      <p:grpSpPr>
        <a:xfrm>
          <a:off x="0" y="0"/>
          <a:ext cx="0" cy="0"/>
          <a:chOff x="0" y="0"/>
          <a:chExt cx="0" cy="0"/>
        </a:xfrm>
      </p:grpSpPr>
      <p:sp>
        <p:nvSpPr>
          <p:cNvPr id="261" name="Google Shape;261;g329e7ec6a2e_0_0">
            <a:extLst>
              <a:ext uri="{FF2B5EF4-FFF2-40B4-BE49-F238E27FC236}">
                <a16:creationId xmlns:a16="http://schemas.microsoft.com/office/drawing/2014/main" id="{F441BFAC-2E53-6DBC-69DC-8E33887094F5}"/>
              </a:ext>
            </a:extLst>
          </p:cNvPr>
          <p:cNvSpPr txBox="1">
            <a:spLocks noGrp="1"/>
          </p:cNvSpPr>
          <p:nvPr>
            <p:ph type="body" idx="1"/>
          </p:nvPr>
        </p:nvSpPr>
        <p:spPr>
          <a:xfrm>
            <a:off x="330475" y="1147800"/>
            <a:ext cx="3559800" cy="54294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600"/>
              <a:buNone/>
            </a:pPr>
            <a:r>
              <a:rPr lang="ja-JP" sz="1600" b="1" u="sng"/>
              <a:t>家族支援</a:t>
            </a:r>
            <a:endParaRPr sz="1600"/>
          </a:p>
        </p:txBody>
      </p:sp>
      <p:sp>
        <p:nvSpPr>
          <p:cNvPr id="262" name="Google Shape;262;g329e7ec6a2e_0_0">
            <a:extLst>
              <a:ext uri="{FF2B5EF4-FFF2-40B4-BE49-F238E27FC236}">
                <a16:creationId xmlns:a16="http://schemas.microsoft.com/office/drawing/2014/main" id="{EFD072B2-B4ED-95AA-D10D-C16259EC1D83}"/>
              </a:ext>
            </a:extLst>
          </p:cNvPr>
          <p:cNvSpPr txBox="1"/>
          <p:nvPr/>
        </p:nvSpPr>
        <p:spPr>
          <a:xfrm>
            <a:off x="4115550" y="1147800"/>
            <a:ext cx="3684900" cy="54294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600"/>
              <a:buFont typeface="Arial"/>
              <a:buNone/>
            </a:pPr>
            <a:r>
              <a:rPr lang="ja-JP" sz="1600" b="1" u="sng">
                <a:solidFill>
                  <a:schemeClr val="dk1"/>
                </a:solidFill>
              </a:rPr>
              <a:t>子どもの支援</a:t>
            </a:r>
            <a:endParaRPr sz="1600" b="1" i="1">
              <a:solidFill>
                <a:srgbClr val="FF0000"/>
              </a:solidFill>
              <a:latin typeface="Arial"/>
              <a:ea typeface="Arial"/>
              <a:cs typeface="Arial"/>
              <a:sym typeface="Arial"/>
            </a:endParaRPr>
          </a:p>
        </p:txBody>
      </p:sp>
      <p:sp>
        <p:nvSpPr>
          <p:cNvPr id="263" name="Google Shape;263;g329e7ec6a2e_0_0">
            <a:extLst>
              <a:ext uri="{FF2B5EF4-FFF2-40B4-BE49-F238E27FC236}">
                <a16:creationId xmlns:a16="http://schemas.microsoft.com/office/drawing/2014/main" id="{A358FF09-7E08-5AA1-529B-A82A6B73E17E}"/>
              </a:ext>
            </a:extLst>
          </p:cNvPr>
          <p:cNvSpPr txBox="1"/>
          <p:nvPr/>
        </p:nvSpPr>
        <p:spPr>
          <a:xfrm>
            <a:off x="248207" y="482433"/>
            <a:ext cx="5560800" cy="404700"/>
          </a:xfrm>
          <a:prstGeom prst="rect">
            <a:avLst/>
          </a:prstGeom>
          <a:noFill/>
          <a:ln>
            <a:noFill/>
          </a:ln>
        </p:spPr>
        <p:txBody>
          <a:bodyPr spcFirstLastPara="1" wrap="square" lIns="91425" tIns="45700" rIns="91425" bIns="45700" anchor="t" anchorCtr="0">
            <a:normAutofit fontScale="55000" lnSpcReduction="20000"/>
          </a:bodyPr>
          <a:lstStyle/>
          <a:p>
            <a:pPr marL="0" marR="0" lvl="0" indent="0" algn="l" rtl="0">
              <a:lnSpc>
                <a:spcPct val="90000"/>
              </a:lnSpc>
              <a:spcBef>
                <a:spcPts val="0"/>
              </a:spcBef>
              <a:spcAft>
                <a:spcPts val="0"/>
              </a:spcAft>
              <a:buClr>
                <a:schemeClr val="dk1"/>
              </a:buClr>
              <a:buSzPts val="2000"/>
              <a:buFont typeface="Arial"/>
              <a:buNone/>
            </a:pPr>
            <a:r>
              <a:rPr lang="ja-JP" altLang="en-US" sz="4800" dirty="0"/>
              <a:t>支援策整理シート</a:t>
            </a:r>
            <a:endParaRPr dirty="0"/>
          </a:p>
        </p:txBody>
      </p:sp>
      <p:sp>
        <p:nvSpPr>
          <p:cNvPr id="264" name="Google Shape;264;g329e7ec6a2e_0_0">
            <a:extLst>
              <a:ext uri="{FF2B5EF4-FFF2-40B4-BE49-F238E27FC236}">
                <a16:creationId xmlns:a16="http://schemas.microsoft.com/office/drawing/2014/main" id="{3D39F904-DDBB-8E1B-D378-0AAD27F67A07}"/>
              </a:ext>
            </a:extLst>
          </p:cNvPr>
          <p:cNvSpPr txBox="1"/>
          <p:nvPr/>
        </p:nvSpPr>
        <p:spPr>
          <a:xfrm>
            <a:off x="8025725" y="1147800"/>
            <a:ext cx="3960900" cy="25419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600"/>
              <a:buFont typeface="Arial"/>
              <a:buNone/>
            </a:pPr>
            <a:r>
              <a:rPr lang="ja-JP" sz="1600" b="1" u="sng">
                <a:solidFill>
                  <a:schemeClr val="dk1"/>
                </a:solidFill>
              </a:rPr>
              <a:t>機関連携・支援者支援</a:t>
            </a:r>
            <a:endParaRPr sz="1600" b="1" i="1">
              <a:solidFill>
                <a:srgbClr val="FF0000"/>
              </a:solidFill>
              <a:latin typeface="Arial"/>
              <a:ea typeface="Arial"/>
              <a:cs typeface="Arial"/>
              <a:sym typeface="Arial"/>
            </a:endParaRPr>
          </a:p>
        </p:txBody>
      </p:sp>
      <p:sp>
        <p:nvSpPr>
          <p:cNvPr id="265" name="Google Shape;265;g329e7ec6a2e_0_0">
            <a:extLst>
              <a:ext uri="{FF2B5EF4-FFF2-40B4-BE49-F238E27FC236}">
                <a16:creationId xmlns:a16="http://schemas.microsoft.com/office/drawing/2014/main" id="{2299A122-95FE-F814-11CB-96BE6BF4252C}"/>
              </a:ext>
            </a:extLst>
          </p:cNvPr>
          <p:cNvSpPr txBox="1"/>
          <p:nvPr/>
        </p:nvSpPr>
        <p:spPr>
          <a:xfrm>
            <a:off x="3028607" y="468325"/>
            <a:ext cx="11770800" cy="4062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ja-JP" sz="1600" b="1" u="sng">
                <a:solidFill>
                  <a:schemeClr val="dk1"/>
                </a:solidFill>
              </a:rPr>
              <a:t>各機関でできること、連携のアイデアをブレストしましょう</a:t>
            </a:r>
            <a:endParaRPr sz="1600" b="1" i="1">
              <a:solidFill>
                <a:srgbClr val="FF0000"/>
              </a:solidFill>
            </a:endParaRPr>
          </a:p>
        </p:txBody>
      </p:sp>
      <p:sp>
        <p:nvSpPr>
          <p:cNvPr id="266" name="Google Shape;266;g329e7ec6a2e_0_0">
            <a:extLst>
              <a:ext uri="{FF2B5EF4-FFF2-40B4-BE49-F238E27FC236}">
                <a16:creationId xmlns:a16="http://schemas.microsoft.com/office/drawing/2014/main" id="{D32875E0-2980-15BE-A288-2DAEEE698580}"/>
              </a:ext>
            </a:extLst>
          </p:cNvPr>
          <p:cNvSpPr txBox="1"/>
          <p:nvPr/>
        </p:nvSpPr>
        <p:spPr>
          <a:xfrm>
            <a:off x="8025725" y="3830050"/>
            <a:ext cx="3960900" cy="2747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600"/>
              <a:buFont typeface="Arial"/>
              <a:buNone/>
            </a:pPr>
            <a:r>
              <a:rPr lang="ja-JP" sz="1600" b="1" u="sng">
                <a:solidFill>
                  <a:schemeClr val="dk1"/>
                </a:solidFill>
              </a:rPr>
              <a:t>その他</a:t>
            </a:r>
            <a:endParaRPr sz="1600" b="1" i="1">
              <a:solidFill>
                <a:srgbClr val="FF0000"/>
              </a:solidFill>
              <a:latin typeface="Arial"/>
              <a:ea typeface="Arial"/>
              <a:cs typeface="Arial"/>
              <a:sym typeface="Arial"/>
            </a:endParaRPr>
          </a:p>
        </p:txBody>
      </p:sp>
    </p:spTree>
    <p:extLst>
      <p:ext uri="{BB962C8B-B14F-4D97-AF65-F5344CB8AC3E}">
        <p14:creationId xmlns:p14="http://schemas.microsoft.com/office/powerpoint/2010/main" val="364541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707367" y="2020499"/>
            <a:ext cx="9144000" cy="1655762"/>
          </a:xfrm>
        </p:spPr>
        <p:txBody>
          <a:bodyPr>
            <a:normAutofit fontScale="92500" lnSpcReduction="10000"/>
          </a:bodyPr>
          <a:lstStyle/>
          <a:p>
            <a:r>
              <a:rPr lang="ja-JP" altLang="en-US" sz="6000" dirty="0">
                <a:latin typeface="BIZ UDPゴシック" panose="020B0400000000000000" pitchFamily="50" charset="-128"/>
                <a:ea typeface="BIZ UDPゴシック" panose="020B0400000000000000" pitchFamily="50" charset="-128"/>
              </a:rPr>
              <a:t>本日の</a:t>
            </a:r>
            <a:endParaRPr lang="en-US" altLang="ja-JP" sz="6000" dirty="0">
              <a:latin typeface="BIZ UDPゴシック" panose="020B0400000000000000" pitchFamily="50" charset="-128"/>
              <a:ea typeface="BIZ UDPゴシック" panose="020B0400000000000000" pitchFamily="50" charset="-128"/>
            </a:endParaRPr>
          </a:p>
          <a:p>
            <a:r>
              <a:rPr lang="ja-JP" altLang="en-US" sz="6000" dirty="0">
                <a:latin typeface="BIZ UDPゴシック" panose="020B0400000000000000" pitchFamily="50" charset="-128"/>
                <a:ea typeface="BIZ UDPゴシック" panose="020B0400000000000000" pitchFamily="50" charset="-128"/>
              </a:rPr>
              <a:t>アイスブレイクは・・</a:t>
            </a:r>
            <a:endParaRPr kumimoji="1" lang="ja-JP" altLang="en-US" sz="6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8416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CCDD3-7886-3794-B2EC-7CABB2897B47}"/>
            </a:ext>
          </a:extLst>
        </p:cNvPr>
        <p:cNvGrpSpPr/>
        <p:nvPr/>
      </p:nvGrpSpPr>
      <p:grpSpPr>
        <a:xfrm>
          <a:off x="0" y="0"/>
          <a:ext cx="0" cy="0"/>
          <a:chOff x="0" y="0"/>
          <a:chExt cx="0" cy="0"/>
        </a:xfrm>
      </p:grpSpPr>
      <p:pic>
        <p:nvPicPr>
          <p:cNvPr id="1026" name="Picture 2" descr="七夕の短冊と星空の無料イラスト素材｜イラストイメージ">
            <a:extLst>
              <a:ext uri="{FF2B5EF4-FFF2-40B4-BE49-F238E27FC236}">
                <a16:creationId xmlns:a16="http://schemas.microsoft.com/office/drawing/2014/main" id="{840ABE6C-D340-C596-FC94-FD46EAD7102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97" r="1457" b="8197"/>
          <a:stretch>
            <a:fillRect/>
          </a:stretch>
        </p:blipFill>
        <p:spPr bwMode="auto">
          <a:xfrm>
            <a:off x="7647141" y="2678352"/>
            <a:ext cx="3887682" cy="3461630"/>
          </a:xfrm>
          <a:prstGeom prst="rect">
            <a:avLst/>
          </a:prstGeom>
          <a:noFill/>
          <a:extLst>
            <a:ext uri="{909E8E84-426E-40DD-AFC4-6F175D3DCCD1}">
              <a14:hiddenFill xmlns:a14="http://schemas.microsoft.com/office/drawing/2010/main">
                <a:solidFill>
                  <a:srgbClr val="FFFFFF"/>
                </a:solidFill>
              </a14:hiddenFill>
            </a:ext>
          </a:extLst>
        </p:spPr>
      </p:pic>
      <p:sp>
        <p:nvSpPr>
          <p:cNvPr id="3" name="字幕 2">
            <a:extLst>
              <a:ext uri="{FF2B5EF4-FFF2-40B4-BE49-F238E27FC236}">
                <a16:creationId xmlns:a16="http://schemas.microsoft.com/office/drawing/2014/main" id="{68A637ED-82B0-BE32-86DA-DA39D029B698}"/>
              </a:ext>
            </a:extLst>
          </p:cNvPr>
          <p:cNvSpPr>
            <a:spLocks noGrp="1"/>
          </p:cNvSpPr>
          <p:nvPr>
            <p:ph type="subTitle" idx="1"/>
          </p:nvPr>
        </p:nvSpPr>
        <p:spPr>
          <a:xfrm>
            <a:off x="544444" y="2897713"/>
            <a:ext cx="10366512" cy="4005874"/>
          </a:xfrm>
        </p:spPr>
        <p:txBody>
          <a:bodyPr>
            <a:noAutofit/>
          </a:bodyPr>
          <a:lstStyle/>
          <a:p>
            <a:pPr algn="l"/>
            <a:r>
              <a:rPr kumimoji="1" lang="ja-JP" altLang="en-US" sz="3600" dirty="0"/>
              <a:t> </a:t>
            </a:r>
          </a:p>
          <a:p>
            <a:pPr algn="l"/>
            <a:endParaRPr kumimoji="1" lang="ja-JP" altLang="en-US" sz="3600" dirty="0"/>
          </a:p>
        </p:txBody>
      </p:sp>
      <p:sp>
        <p:nvSpPr>
          <p:cNvPr id="6" name="字幕 2">
            <a:extLst>
              <a:ext uri="{FF2B5EF4-FFF2-40B4-BE49-F238E27FC236}">
                <a16:creationId xmlns:a16="http://schemas.microsoft.com/office/drawing/2014/main" id="{BE449235-275F-1851-6E70-A4628D8F92F6}"/>
              </a:ext>
            </a:extLst>
          </p:cNvPr>
          <p:cNvSpPr txBox="1">
            <a:spLocks/>
          </p:cNvSpPr>
          <p:nvPr/>
        </p:nvSpPr>
        <p:spPr>
          <a:xfrm>
            <a:off x="464888" y="1509486"/>
            <a:ext cx="10175972" cy="4889387"/>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4000" dirty="0"/>
              <a:t>ささやかな願い、壮大な願い</a:t>
            </a:r>
            <a:r>
              <a:rPr lang="en-US" altLang="ja-JP" sz="4000" dirty="0" err="1"/>
              <a:t>etc</a:t>
            </a:r>
            <a:r>
              <a:rPr lang="ja-JP" altLang="en-US" sz="4000" dirty="0"/>
              <a:t>・・・。</a:t>
            </a:r>
            <a:endParaRPr lang="en-US" altLang="ja-JP" sz="4000" dirty="0"/>
          </a:p>
          <a:p>
            <a:pPr algn="l"/>
            <a:r>
              <a:rPr lang="ja-JP" altLang="en-US" sz="4000" dirty="0"/>
              <a:t>七夕の夜にあなたは何を願いますか？</a:t>
            </a:r>
            <a:endParaRPr lang="en-US" altLang="ja-JP" sz="4000" dirty="0"/>
          </a:p>
          <a:p>
            <a:pPr algn="l"/>
            <a:endParaRPr lang="en-US" altLang="ja-JP" dirty="0"/>
          </a:p>
          <a:p>
            <a:pPr algn="l"/>
            <a:r>
              <a:rPr lang="ja-JP" altLang="en-US" sz="4000" dirty="0"/>
              <a:t>①グループへ移動</a:t>
            </a:r>
            <a:endParaRPr lang="en-US" altLang="ja-JP" sz="4000" dirty="0"/>
          </a:p>
          <a:p>
            <a:pPr algn="l"/>
            <a:r>
              <a:rPr lang="ja-JP" altLang="en-US" sz="4000" dirty="0"/>
              <a:t>②シンキングタイム</a:t>
            </a:r>
            <a:endParaRPr lang="en-US" altLang="ja-JP" sz="4000" dirty="0"/>
          </a:p>
          <a:p>
            <a:pPr algn="l"/>
            <a:r>
              <a:rPr lang="ja-JP" altLang="en-US" sz="4000" dirty="0"/>
              <a:t>③各グループで発表！</a:t>
            </a:r>
            <a:endParaRPr lang="en-US" altLang="ja-JP" sz="4000" dirty="0"/>
          </a:p>
          <a:p>
            <a:pPr algn="l"/>
            <a:r>
              <a:rPr lang="ja-JP" altLang="en-US" sz="4000" dirty="0"/>
              <a:t>（どんな願い？とその理由、</a:t>
            </a:r>
            <a:endParaRPr lang="en-US" altLang="ja-JP" sz="4000" dirty="0"/>
          </a:p>
          <a:p>
            <a:pPr algn="l"/>
            <a:r>
              <a:rPr lang="ja-JP" altLang="en-US" sz="4000" dirty="0"/>
              <a:t>その願い何パーセントの確率で叶いそう？）</a:t>
            </a:r>
            <a:endParaRPr lang="en-US" altLang="ja-JP" sz="4000" dirty="0"/>
          </a:p>
          <a:p>
            <a:pPr algn="l"/>
            <a:endParaRPr lang="en-US" altLang="ja-JP" sz="4000" dirty="0"/>
          </a:p>
          <a:p>
            <a:endParaRPr lang="ja-JP" altLang="en-US" sz="3600" dirty="0"/>
          </a:p>
        </p:txBody>
      </p:sp>
      <p:sp>
        <p:nvSpPr>
          <p:cNvPr id="4" name="テキスト ボックス 3">
            <a:extLst>
              <a:ext uri="{FF2B5EF4-FFF2-40B4-BE49-F238E27FC236}">
                <a16:creationId xmlns:a16="http://schemas.microsoft.com/office/drawing/2014/main" id="{B9B7E32F-3596-8CB9-164E-B246DF0EC1C9}"/>
              </a:ext>
            </a:extLst>
          </p:cNvPr>
          <p:cNvSpPr txBox="1"/>
          <p:nvPr/>
        </p:nvSpPr>
        <p:spPr>
          <a:xfrm>
            <a:off x="112091" y="459127"/>
            <a:ext cx="11967817" cy="830997"/>
          </a:xfrm>
          <a:prstGeom prst="rect">
            <a:avLst/>
          </a:prstGeom>
          <a:noFill/>
        </p:spPr>
        <p:txBody>
          <a:bodyPr wrap="square">
            <a:spAutoFit/>
          </a:bodyPr>
          <a:lstStyle/>
          <a:p>
            <a:r>
              <a:rPr lang="ja-JP" altLang="en-US" sz="4800" dirty="0">
                <a:latin typeface="HGP創英角ﾎﾟｯﾌﾟ体" panose="040B0A00000000000000" pitchFamily="50" charset="-128"/>
                <a:ea typeface="HGP創英角ﾎﾟｯﾌﾟ体" panose="040B0A00000000000000" pitchFamily="50" charset="-128"/>
              </a:rPr>
              <a:t>☆七夕の短冊に願い事をかくとしたら？☆</a:t>
            </a:r>
            <a:endParaRPr lang="ja-JP" altLang="en-US" sz="4800" dirty="0"/>
          </a:p>
        </p:txBody>
      </p:sp>
    </p:spTree>
    <p:extLst>
      <p:ext uri="{BB962C8B-B14F-4D97-AF65-F5344CB8AC3E}">
        <p14:creationId xmlns:p14="http://schemas.microsoft.com/office/powerpoint/2010/main" val="308179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F580B27-4827-B8E9-6976-4A98853AB700}"/>
              </a:ext>
            </a:extLst>
          </p:cNvPr>
          <p:cNvSpPr>
            <a:spLocks noGrp="1"/>
          </p:cNvSpPr>
          <p:nvPr>
            <p:ph type="subTitle" idx="1"/>
          </p:nvPr>
        </p:nvSpPr>
        <p:spPr>
          <a:xfrm>
            <a:off x="1607976" y="2567709"/>
            <a:ext cx="9144000" cy="2251552"/>
          </a:xfrm>
        </p:spPr>
        <p:txBody>
          <a:bodyPr>
            <a:normAutofit fontScale="92500" lnSpcReduction="10000"/>
          </a:bodyPr>
          <a:lstStyle/>
          <a:p>
            <a:r>
              <a:rPr lang="ja-JP" altLang="en-US" sz="8800" dirty="0"/>
              <a:t>事例検討</a:t>
            </a:r>
            <a:r>
              <a:rPr kumimoji="1" lang="ja-JP" altLang="en-US" sz="8800" dirty="0"/>
              <a:t>検討会の進め方とルール</a:t>
            </a:r>
            <a:endParaRPr kumimoji="1" lang="ja-JP" altLang="en-US" sz="5000" dirty="0"/>
          </a:p>
        </p:txBody>
      </p:sp>
      <p:sp>
        <p:nvSpPr>
          <p:cNvPr id="6" name="字幕 2">
            <a:extLst>
              <a:ext uri="{FF2B5EF4-FFF2-40B4-BE49-F238E27FC236}">
                <a16:creationId xmlns:a16="http://schemas.microsoft.com/office/drawing/2014/main" id="{F4873D78-00DE-4ED3-4973-7DFE016EDA8D}"/>
              </a:ext>
            </a:extLst>
          </p:cNvPr>
          <p:cNvSpPr txBox="1">
            <a:spLocks/>
          </p:cNvSpPr>
          <p:nvPr/>
        </p:nvSpPr>
        <p:spPr>
          <a:xfrm>
            <a:off x="1607976" y="1344030"/>
            <a:ext cx="9144000" cy="965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5000" dirty="0"/>
              <a:t>説明しよう！</a:t>
            </a:r>
          </a:p>
        </p:txBody>
      </p:sp>
    </p:spTree>
    <p:extLst>
      <p:ext uri="{BB962C8B-B14F-4D97-AF65-F5344CB8AC3E}">
        <p14:creationId xmlns:p14="http://schemas.microsoft.com/office/powerpoint/2010/main" val="320048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8EE984-6F0A-EAC9-1CC1-D85D066D2EE1}"/>
              </a:ext>
            </a:extLst>
          </p:cNvPr>
          <p:cNvSpPr>
            <a:spLocks noGrp="1"/>
          </p:cNvSpPr>
          <p:nvPr>
            <p:ph type="title"/>
          </p:nvPr>
        </p:nvSpPr>
        <p:spPr/>
        <p:txBody>
          <a:bodyPr/>
          <a:lstStyle/>
          <a:p>
            <a:r>
              <a:rPr lang="ja-JP" altLang="en-US" dirty="0"/>
              <a:t>事例検討</a:t>
            </a:r>
            <a:r>
              <a:rPr kumimoji="1" lang="ja-JP" altLang="en-US" dirty="0"/>
              <a:t>検討会の進め方とルール</a:t>
            </a:r>
          </a:p>
        </p:txBody>
      </p:sp>
      <p:sp>
        <p:nvSpPr>
          <p:cNvPr id="3" name="コンテンツ プレースホルダー 2">
            <a:extLst>
              <a:ext uri="{FF2B5EF4-FFF2-40B4-BE49-F238E27FC236}">
                <a16:creationId xmlns:a16="http://schemas.microsoft.com/office/drawing/2014/main" id="{5FB9E956-9E7B-5D05-9229-3E1163CEA65D}"/>
              </a:ext>
            </a:extLst>
          </p:cNvPr>
          <p:cNvSpPr>
            <a:spLocks noGrp="1"/>
          </p:cNvSpPr>
          <p:nvPr>
            <p:ph idx="1"/>
          </p:nvPr>
        </p:nvSpPr>
        <p:spPr/>
        <p:txBody>
          <a:bodyPr/>
          <a:lstStyle/>
          <a:p>
            <a:endParaRPr kumimoji="1" lang="en-US" altLang="ja-JP" dirty="0"/>
          </a:p>
          <a:p>
            <a:pPr marL="0" indent="0">
              <a:buNone/>
            </a:pPr>
            <a:endParaRPr lang="en-US" altLang="ja-JP" dirty="0"/>
          </a:p>
          <a:p>
            <a:r>
              <a:rPr kumimoji="1" lang="ja-JP" altLang="en-US" dirty="0"/>
              <a:t>問題の原因を子どもに求めるのは</a:t>
            </a:r>
            <a:r>
              <a:rPr kumimoji="1" lang="en-US" altLang="ja-JP" dirty="0"/>
              <a:t>×</a:t>
            </a:r>
            <a:r>
              <a:rPr lang="ja-JP" altLang="en-US" dirty="0"/>
              <a:t>。</a:t>
            </a:r>
            <a:r>
              <a:rPr kumimoji="1" lang="ja-JP" altLang="en-US" dirty="0"/>
              <a:t>子どもの障害や特性を変えるための話し合いの場ではありません</a:t>
            </a:r>
            <a:endParaRPr kumimoji="1" lang="en-US" altLang="ja-JP" dirty="0"/>
          </a:p>
          <a:p>
            <a:r>
              <a:rPr lang="ja-JP" altLang="en-US" dirty="0"/>
              <a:t>環境や周囲の人の関わりをどう工夫し、変えるか話し合いましょう</a:t>
            </a:r>
            <a:endParaRPr lang="en-US" altLang="ja-JP" dirty="0"/>
          </a:p>
          <a:p>
            <a:r>
              <a:rPr lang="ja-JP" altLang="en-US" dirty="0"/>
              <a:t>お互いの考えやアイデアを尊重しましょう</a:t>
            </a:r>
            <a:endParaRPr lang="en-US" altLang="ja-JP" dirty="0"/>
          </a:p>
          <a:p>
            <a:r>
              <a:rPr lang="ja-JP" altLang="en-US" dirty="0"/>
              <a:t>センター職員やファシリテーターの先生方</a:t>
            </a:r>
            <a:endParaRPr lang="en-US" altLang="ja-JP" dirty="0"/>
          </a:p>
          <a:p>
            <a:pPr marL="0" indent="0">
              <a:buNone/>
            </a:pPr>
            <a:r>
              <a:rPr lang="ja-JP" altLang="en-US" dirty="0"/>
              <a:t>がサポートします</a:t>
            </a:r>
            <a:endParaRPr lang="en-US" altLang="ja-JP" dirty="0"/>
          </a:p>
          <a:p>
            <a:endParaRPr kumimoji="1" lang="ja-JP" altLang="en-US" dirty="0"/>
          </a:p>
        </p:txBody>
      </p:sp>
      <p:pic>
        <p:nvPicPr>
          <p:cNvPr id="4" name="Picture 2">
            <a:extLst>
              <a:ext uri="{FF2B5EF4-FFF2-40B4-BE49-F238E27FC236}">
                <a16:creationId xmlns:a16="http://schemas.microsoft.com/office/drawing/2014/main" id="{036355BD-EFE9-6BDB-33A8-33570B8C73B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571" t="56182" b="35646"/>
          <a:stretch/>
        </p:blipFill>
        <p:spPr bwMode="auto">
          <a:xfrm>
            <a:off x="1926772" y="1472969"/>
            <a:ext cx="8734028" cy="12325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手をつなぐ子供たちの無料(フリー)イラスト | かわいい手描きの ...">
            <a:extLst>
              <a:ext uri="{FF2B5EF4-FFF2-40B4-BE49-F238E27FC236}">
                <a16:creationId xmlns:a16="http://schemas.microsoft.com/office/drawing/2014/main" id="{B47CD972-CB0A-0A97-29A9-FB4F3F87DD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4543" y="4823224"/>
            <a:ext cx="4041870" cy="1825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67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D38B353-A751-F9BD-BDDB-CA87271C63F7}"/>
              </a:ext>
            </a:extLst>
          </p:cNvPr>
          <p:cNvGraphicFramePr>
            <a:graphicFrameLocks noGrp="1"/>
          </p:cNvGraphicFramePr>
          <p:nvPr>
            <p:ph idx="1"/>
          </p:nvPr>
        </p:nvGraphicFramePr>
        <p:xfrm>
          <a:off x="183573" y="541771"/>
          <a:ext cx="11824854" cy="6131775"/>
        </p:xfrm>
        <a:graphic>
          <a:graphicData uri="http://schemas.openxmlformats.org/drawingml/2006/table">
            <a:tbl>
              <a:tblPr firstRow="1" bandRow="1">
                <a:tableStyleId>{5C22544A-7EE6-4342-B048-85BDC9FD1C3A}</a:tableStyleId>
              </a:tblPr>
              <a:tblGrid>
                <a:gridCol w="3941618">
                  <a:extLst>
                    <a:ext uri="{9D8B030D-6E8A-4147-A177-3AD203B41FA5}">
                      <a16:colId xmlns:a16="http://schemas.microsoft.com/office/drawing/2014/main" val="1480154200"/>
                    </a:ext>
                  </a:extLst>
                </a:gridCol>
                <a:gridCol w="3941618">
                  <a:extLst>
                    <a:ext uri="{9D8B030D-6E8A-4147-A177-3AD203B41FA5}">
                      <a16:colId xmlns:a16="http://schemas.microsoft.com/office/drawing/2014/main" val="2700871840"/>
                    </a:ext>
                  </a:extLst>
                </a:gridCol>
                <a:gridCol w="3941618">
                  <a:extLst>
                    <a:ext uri="{9D8B030D-6E8A-4147-A177-3AD203B41FA5}">
                      <a16:colId xmlns:a16="http://schemas.microsoft.com/office/drawing/2014/main" val="1172522192"/>
                    </a:ext>
                  </a:extLst>
                </a:gridCol>
              </a:tblGrid>
              <a:tr h="400338">
                <a:tc>
                  <a:txBody>
                    <a:bodyPr/>
                    <a:lstStyle/>
                    <a:p>
                      <a:pPr algn="ctr"/>
                      <a:r>
                        <a:rPr kumimoji="1" lang="ja-JP" altLang="en-US" dirty="0"/>
                        <a:t>行動前の出来事（先行事象）</a:t>
                      </a:r>
                    </a:p>
                  </a:txBody>
                  <a:tcPr/>
                </a:tc>
                <a:tc>
                  <a:txBody>
                    <a:bodyPr/>
                    <a:lstStyle/>
                    <a:p>
                      <a:pPr algn="ctr"/>
                      <a:r>
                        <a:rPr kumimoji="1" lang="ja-JP" altLang="en-US" dirty="0"/>
                        <a:t>行動</a:t>
                      </a:r>
                    </a:p>
                  </a:txBody>
                  <a:tcPr/>
                </a:tc>
                <a:tc>
                  <a:txBody>
                    <a:bodyPr/>
                    <a:lstStyle/>
                    <a:p>
                      <a:pPr algn="ctr"/>
                      <a:r>
                        <a:rPr kumimoji="1" lang="ja-JP" altLang="en-US" dirty="0"/>
                        <a:t>行動後の出来事（後続事象）</a:t>
                      </a:r>
                    </a:p>
                  </a:txBody>
                  <a:tcPr/>
                </a:tc>
                <a:extLst>
                  <a:ext uri="{0D108BD9-81ED-4DB2-BD59-A6C34878D82A}">
                    <a16:rowId xmlns:a16="http://schemas.microsoft.com/office/drawing/2014/main" val="2560611871"/>
                  </a:ext>
                </a:extLst>
              </a:tr>
              <a:tr h="1911928">
                <a:tc>
                  <a:txBody>
                    <a:bodyPr/>
                    <a:lstStyle/>
                    <a:p>
                      <a:r>
                        <a:rPr kumimoji="1" lang="ja-JP" altLang="en-US" sz="1200" dirty="0">
                          <a:solidFill>
                            <a:schemeClr val="tx1"/>
                          </a:solidFill>
                        </a:rPr>
                        <a:t>・誰</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・場面</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・場所</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・時間</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・関わり</a:t>
                      </a:r>
                      <a:endParaRPr kumimoji="1" lang="en-US" altLang="ja-JP" sz="1200" dirty="0">
                        <a:solidFill>
                          <a:schemeClr val="tx1"/>
                        </a:solidFill>
                      </a:endParaRPr>
                    </a:p>
                    <a:p>
                      <a:endParaRPr kumimoji="1" lang="en-US" altLang="ja-JP" sz="1200" dirty="0">
                        <a:solidFill>
                          <a:schemeClr val="tx1"/>
                        </a:solidFill>
                      </a:endParaRPr>
                    </a:p>
                    <a:p>
                      <a:endParaRPr kumimoji="1" lang="en-US" altLang="ja-JP" sz="1200" dirty="0">
                        <a:solidFill>
                          <a:schemeClr val="tx1"/>
                        </a:solidFill>
                      </a:endParaRPr>
                    </a:p>
                    <a:p>
                      <a:endParaRPr kumimoji="1" lang="ja-JP" altLang="en-US" sz="1200" dirty="0">
                        <a:solidFill>
                          <a:schemeClr val="tx1"/>
                        </a:solidFill>
                      </a:endParaRPr>
                    </a:p>
                  </a:txBody>
                  <a:tcPr/>
                </a:tc>
                <a:tc>
                  <a:txBody>
                    <a:bodyPr/>
                    <a:lstStyle/>
                    <a:p>
                      <a:r>
                        <a:rPr kumimoji="1" lang="ja-JP" altLang="en-US" sz="1200" dirty="0"/>
                        <a:t>・頻度</a:t>
                      </a:r>
                      <a:endParaRPr kumimoji="1" lang="en-US" altLang="ja-JP" sz="1200" dirty="0"/>
                    </a:p>
                    <a:p>
                      <a:endParaRPr kumimoji="1" lang="en-US" altLang="ja-JP" sz="1200" dirty="0"/>
                    </a:p>
                    <a:p>
                      <a:r>
                        <a:rPr kumimoji="1" lang="ja-JP" altLang="en-US" sz="1200" dirty="0"/>
                        <a:t>・強度</a:t>
                      </a:r>
                      <a:endParaRPr kumimoji="1" lang="en-US" altLang="ja-JP" sz="1200" dirty="0"/>
                    </a:p>
                    <a:p>
                      <a:endParaRPr kumimoji="1" lang="en-US" altLang="ja-JP" sz="1200" dirty="0"/>
                    </a:p>
                    <a:p>
                      <a:r>
                        <a:rPr kumimoji="1" lang="ja-JP" altLang="en-US" sz="1200" dirty="0"/>
                        <a:t>・反応形態</a:t>
                      </a:r>
                    </a:p>
                  </a:txBody>
                  <a:tcPr/>
                </a:tc>
                <a:tc>
                  <a:txBody>
                    <a:bodyPr/>
                    <a:lstStyle/>
                    <a:p>
                      <a:r>
                        <a:rPr kumimoji="1" lang="ja-JP" altLang="en-US" sz="1200" dirty="0"/>
                        <a:t>・状況の変化</a:t>
                      </a:r>
                      <a:endParaRPr kumimoji="1" lang="en-US" altLang="ja-JP" sz="1200" dirty="0"/>
                    </a:p>
                    <a:p>
                      <a:endParaRPr kumimoji="1" lang="en-US" altLang="ja-JP" sz="1200" dirty="0"/>
                    </a:p>
                    <a:p>
                      <a:endParaRPr kumimoji="1" lang="en-US" altLang="ja-JP" sz="1200" dirty="0"/>
                    </a:p>
                    <a:p>
                      <a:r>
                        <a:rPr kumimoji="1" lang="ja-JP" altLang="en-US" sz="1200" dirty="0"/>
                        <a:t>・周囲の関わり</a:t>
                      </a:r>
                      <a:endParaRPr kumimoji="1" lang="en-US" altLang="ja-JP" sz="1200" dirty="0"/>
                    </a:p>
                    <a:p>
                      <a:endParaRPr kumimoji="1" lang="en-US" altLang="ja-JP" sz="1200" dirty="0"/>
                    </a:p>
                    <a:p>
                      <a:endParaRPr kumimoji="1" lang="en-US" altLang="ja-JP" sz="1200" dirty="0"/>
                    </a:p>
                    <a:p>
                      <a:endParaRPr kumimoji="1" lang="en-US" altLang="ja-JP" sz="1200" dirty="0"/>
                    </a:p>
                    <a:p>
                      <a:r>
                        <a:rPr kumimoji="1" lang="ja-JP" altLang="en-US" sz="1200" dirty="0"/>
                        <a:t>・行動終結の状況</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tc>
                <a:extLst>
                  <a:ext uri="{0D108BD9-81ED-4DB2-BD59-A6C34878D82A}">
                    <a16:rowId xmlns:a16="http://schemas.microsoft.com/office/drawing/2014/main" val="612002969"/>
                  </a:ext>
                </a:extLst>
              </a:tr>
              <a:tr h="427917">
                <a:tc>
                  <a:txBody>
                    <a:bodyPr/>
                    <a:lstStyle/>
                    <a:p>
                      <a:pPr algn="ctr"/>
                      <a:r>
                        <a:rPr kumimoji="1" lang="ja-JP" altLang="en-US" b="1" dirty="0">
                          <a:solidFill>
                            <a:schemeClr val="bg1"/>
                          </a:solidFill>
                        </a:rPr>
                        <a:t>お子さんの情報</a:t>
                      </a:r>
                    </a:p>
                  </a:txBody>
                  <a:tcPr>
                    <a:solidFill>
                      <a:schemeClr val="accent1"/>
                    </a:solidFill>
                  </a:tcPr>
                </a:tc>
                <a:tc>
                  <a:txBody>
                    <a:bodyPr/>
                    <a:lstStyle/>
                    <a:p>
                      <a:pPr algn="ctr"/>
                      <a:r>
                        <a:rPr kumimoji="1" lang="ja-JP" altLang="en-US" b="1" dirty="0">
                          <a:solidFill>
                            <a:schemeClr val="bg1"/>
                          </a:solidFill>
                        </a:rPr>
                        <a:t>支援環境の情報</a:t>
                      </a:r>
                    </a:p>
                  </a:txBody>
                  <a:tcPr>
                    <a:solidFill>
                      <a:schemeClr val="accent1"/>
                    </a:solidFill>
                  </a:tcPr>
                </a:tc>
                <a:tc>
                  <a:txBody>
                    <a:bodyPr/>
                    <a:lstStyle/>
                    <a:p>
                      <a:pPr algn="ctr"/>
                      <a:r>
                        <a:rPr kumimoji="1" lang="ja-JP" altLang="en-US" b="1" dirty="0">
                          <a:solidFill>
                            <a:schemeClr val="bg1"/>
                          </a:solidFill>
                        </a:rPr>
                        <a:t>その他</a:t>
                      </a:r>
                    </a:p>
                  </a:txBody>
                  <a:tcPr>
                    <a:solidFill>
                      <a:schemeClr val="accent1"/>
                    </a:solidFill>
                  </a:tcPr>
                </a:tc>
                <a:extLst>
                  <a:ext uri="{0D108BD9-81ED-4DB2-BD59-A6C34878D82A}">
                    <a16:rowId xmlns:a16="http://schemas.microsoft.com/office/drawing/2014/main" val="3169850042"/>
                  </a:ext>
                </a:extLst>
              </a:tr>
              <a:tr h="1689249">
                <a:tc>
                  <a:txBody>
                    <a:bodyPr/>
                    <a:lstStyle/>
                    <a:p>
                      <a:r>
                        <a:rPr kumimoji="1" lang="ja-JP" altLang="en-US" sz="1200" dirty="0"/>
                        <a:t>・知的発達</a:t>
                      </a:r>
                      <a:endParaRPr kumimoji="1" lang="en-US" altLang="ja-JP" sz="1200" dirty="0"/>
                    </a:p>
                    <a:p>
                      <a:endParaRPr kumimoji="1" lang="en-US" altLang="ja-JP" sz="1200" dirty="0"/>
                    </a:p>
                    <a:p>
                      <a:r>
                        <a:rPr kumimoji="1" lang="ja-JP" altLang="en-US" sz="1200" dirty="0"/>
                        <a:t>・言語・コミュニケーション</a:t>
                      </a:r>
                      <a:endParaRPr kumimoji="1" lang="en-US" altLang="ja-JP" sz="1200" dirty="0"/>
                    </a:p>
                    <a:p>
                      <a:endParaRPr kumimoji="1" lang="en-US" altLang="ja-JP" sz="1200" dirty="0"/>
                    </a:p>
                    <a:p>
                      <a:endParaRPr kumimoji="1" lang="en-US" altLang="ja-JP" sz="1200" dirty="0"/>
                    </a:p>
                    <a:p>
                      <a:r>
                        <a:rPr kumimoji="1" lang="ja-JP" altLang="en-US" sz="1200" dirty="0"/>
                        <a:t>・得意・好きな事</a:t>
                      </a:r>
                      <a:endParaRPr kumimoji="1" lang="en-US" altLang="ja-JP" sz="1200" dirty="0"/>
                    </a:p>
                    <a:p>
                      <a:endParaRPr kumimoji="1" lang="en-US" altLang="ja-JP" sz="1200" dirty="0"/>
                    </a:p>
                    <a:p>
                      <a:endParaRPr kumimoji="1" lang="en-US" altLang="ja-JP" sz="1200" dirty="0"/>
                    </a:p>
                    <a:p>
                      <a:r>
                        <a:rPr kumimoji="1" lang="ja-JP" altLang="en-US" sz="1200" dirty="0"/>
                        <a:t>・苦手・嫌いな事</a:t>
                      </a:r>
                      <a:endParaRPr kumimoji="1" lang="en-US" altLang="ja-JP" sz="1200" dirty="0"/>
                    </a:p>
                    <a:p>
                      <a:endParaRPr kumimoji="1" lang="en-US" altLang="ja-JP" sz="1200" dirty="0"/>
                    </a:p>
                    <a:p>
                      <a:endParaRPr kumimoji="1" lang="en-US" altLang="ja-JP" sz="1200" dirty="0"/>
                    </a:p>
                    <a:p>
                      <a:r>
                        <a:rPr kumimoji="1" lang="ja-JP" altLang="en-US" sz="1200" dirty="0"/>
                        <a:t>・適応している状況</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txBody>
                  <a:tcPr/>
                </a:tc>
                <a:tc>
                  <a:txBody>
                    <a:bodyPr/>
                    <a:lstStyle/>
                    <a:p>
                      <a:r>
                        <a:rPr kumimoji="1" lang="ja-JP" altLang="en-US" sz="1200" dirty="0"/>
                        <a:t>・支援者の方針・願い</a:t>
                      </a:r>
                      <a:endParaRPr kumimoji="1" lang="en-US" altLang="ja-JP" sz="1200" dirty="0"/>
                    </a:p>
                    <a:p>
                      <a:endParaRPr kumimoji="1" lang="en-US" altLang="ja-JP" sz="1200" dirty="0"/>
                    </a:p>
                    <a:p>
                      <a:r>
                        <a:rPr kumimoji="1" lang="ja-JP" altLang="en-US" sz="1200" dirty="0"/>
                        <a:t>・施設の状態　</a:t>
                      </a:r>
                      <a:endParaRPr kumimoji="1" lang="en-US" altLang="ja-JP" sz="1200" dirty="0"/>
                    </a:p>
                    <a:p>
                      <a:endParaRPr lang="en-US" altLang="ja-JP" sz="1200" dirty="0"/>
                    </a:p>
                    <a:p>
                      <a:endParaRPr lang="en-US" altLang="ja-JP" sz="1200" dirty="0"/>
                    </a:p>
                    <a:p>
                      <a:r>
                        <a:rPr lang="ja-JP" altLang="en-US" sz="1200" dirty="0"/>
                        <a:t>・施設の文化</a:t>
                      </a:r>
                      <a:endParaRPr lang="en-US" altLang="ja-JP" sz="1200" dirty="0"/>
                    </a:p>
                    <a:p>
                      <a:endParaRPr lang="en-US" altLang="ja-JP" sz="1200" dirty="0"/>
                    </a:p>
                    <a:p>
                      <a:r>
                        <a:rPr lang="ja-JP" altLang="en-US" sz="1200" dirty="0"/>
                        <a:t>　</a:t>
                      </a:r>
                      <a:endParaRPr kumimoji="1" lang="en-US" altLang="ja-JP" sz="1200" dirty="0"/>
                    </a:p>
                    <a:p>
                      <a:r>
                        <a:rPr lang="ja-JP" altLang="en-US" sz="1200" dirty="0"/>
                        <a:t>・記録の有無</a:t>
                      </a:r>
                      <a:endParaRPr lang="en-US" altLang="ja-JP" sz="1200" dirty="0"/>
                    </a:p>
                    <a:p>
                      <a:endParaRPr kumimoji="1" lang="en-US" altLang="ja-JP" sz="1200" dirty="0"/>
                    </a:p>
                    <a:p>
                      <a:endParaRPr kumimoji="1" lang="en-US" altLang="ja-JP" sz="1200" dirty="0"/>
                    </a:p>
                    <a:p>
                      <a:r>
                        <a:rPr kumimoji="1" lang="ja-JP" altLang="en-US" sz="1200" dirty="0"/>
                        <a:t>・過去のエピソード　</a:t>
                      </a:r>
                    </a:p>
                  </a:txBody>
                  <a:tcPr/>
                </a:tc>
                <a:tc>
                  <a:txBody>
                    <a:bodyPr/>
                    <a:lstStyle/>
                    <a:p>
                      <a:endParaRPr kumimoji="1" lang="ja-JP" altLang="en-US" sz="1200" dirty="0"/>
                    </a:p>
                  </a:txBody>
                  <a:tcPr/>
                </a:tc>
                <a:extLst>
                  <a:ext uri="{0D108BD9-81ED-4DB2-BD59-A6C34878D82A}">
                    <a16:rowId xmlns:a16="http://schemas.microsoft.com/office/drawing/2014/main" val="230230629"/>
                  </a:ext>
                </a:extLst>
              </a:tr>
            </a:tbl>
          </a:graphicData>
        </a:graphic>
      </p:graphicFrame>
      <p:sp>
        <p:nvSpPr>
          <p:cNvPr id="2" name="タイトル 1">
            <a:extLst>
              <a:ext uri="{FF2B5EF4-FFF2-40B4-BE49-F238E27FC236}">
                <a16:creationId xmlns:a16="http://schemas.microsoft.com/office/drawing/2014/main" id="{7F5803B9-C804-FE54-E563-F472895EBDAE}"/>
              </a:ext>
            </a:extLst>
          </p:cNvPr>
          <p:cNvSpPr>
            <a:spLocks noGrp="1"/>
          </p:cNvSpPr>
          <p:nvPr>
            <p:ph type="title"/>
          </p:nvPr>
        </p:nvSpPr>
        <p:spPr>
          <a:xfrm>
            <a:off x="183573" y="177899"/>
            <a:ext cx="8229600" cy="363872"/>
          </a:xfrm>
        </p:spPr>
        <p:txBody>
          <a:bodyPr>
            <a:normAutofit fontScale="90000"/>
          </a:bodyPr>
          <a:lstStyle/>
          <a:p>
            <a:r>
              <a:rPr lang="ja-JP" altLang="en-US" sz="2500" b="1" dirty="0"/>
              <a:t>行動問題情報整理シート</a:t>
            </a:r>
            <a:endParaRPr kumimoji="1" lang="ja-JP" altLang="en-US" sz="2500" b="1" dirty="0"/>
          </a:p>
        </p:txBody>
      </p:sp>
    </p:spTree>
    <p:extLst>
      <p:ext uri="{BB962C8B-B14F-4D97-AF65-F5344CB8AC3E}">
        <p14:creationId xmlns:p14="http://schemas.microsoft.com/office/powerpoint/2010/main" val="185382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70AF4A9-BFF4-4DCC-7069-479F8206C567}"/>
              </a:ext>
            </a:extLst>
          </p:cNvPr>
          <p:cNvSpPr>
            <a:spLocks noGrp="1"/>
          </p:cNvSpPr>
          <p:nvPr>
            <p:ph type="title"/>
          </p:nvPr>
        </p:nvSpPr>
        <p:spPr/>
        <p:txBody>
          <a:bodyPr/>
          <a:lstStyle/>
          <a:p>
            <a:r>
              <a:rPr lang="ja-JP" altLang="en-US" dirty="0"/>
              <a:t>ストラテジーシートとは</a:t>
            </a:r>
          </a:p>
        </p:txBody>
      </p:sp>
      <p:sp>
        <p:nvSpPr>
          <p:cNvPr id="6" name="コンテンツ プレースホルダー 5">
            <a:extLst>
              <a:ext uri="{FF2B5EF4-FFF2-40B4-BE49-F238E27FC236}">
                <a16:creationId xmlns:a16="http://schemas.microsoft.com/office/drawing/2014/main" id="{017A7A70-DE06-0D0C-714D-2790B475CDB0}"/>
              </a:ext>
            </a:extLst>
          </p:cNvPr>
          <p:cNvSpPr>
            <a:spLocks noGrp="1"/>
          </p:cNvSpPr>
          <p:nvPr>
            <p:ph idx="1"/>
          </p:nvPr>
        </p:nvSpPr>
        <p:spPr>
          <a:xfrm>
            <a:off x="685800" y="1465729"/>
            <a:ext cx="10668000" cy="4711234"/>
          </a:xfrm>
        </p:spPr>
        <p:txBody>
          <a:bodyPr/>
          <a:lstStyle/>
          <a:p>
            <a:r>
              <a:rPr lang="ja-JP" altLang="en-US" dirty="0"/>
              <a:t>本事例検討会で主に使用します</a:t>
            </a:r>
            <a:endParaRPr lang="en-US" altLang="ja-JP" dirty="0"/>
          </a:p>
          <a:p>
            <a:r>
              <a:rPr lang="ja-JP" altLang="en-US" b="1" dirty="0">
                <a:solidFill>
                  <a:srgbClr val="FF0000"/>
                </a:solidFill>
              </a:rPr>
              <a:t>応用行動分析学（</a:t>
            </a:r>
            <a:r>
              <a:rPr lang="en-US" altLang="ja-JP" b="1" dirty="0">
                <a:solidFill>
                  <a:srgbClr val="FF0000"/>
                </a:solidFill>
              </a:rPr>
              <a:t>ABA</a:t>
            </a:r>
            <a:r>
              <a:rPr lang="ja-JP" altLang="en-US" b="1" dirty="0">
                <a:solidFill>
                  <a:srgbClr val="FF0000"/>
                </a:solidFill>
              </a:rPr>
              <a:t>）理論</a:t>
            </a:r>
            <a:r>
              <a:rPr lang="ja-JP" altLang="en-US" dirty="0"/>
              <a:t>に</a:t>
            </a:r>
            <a:endParaRPr lang="en-US" altLang="ja-JP" dirty="0"/>
          </a:p>
          <a:p>
            <a:pPr marL="0" indent="0">
              <a:buNone/>
            </a:pPr>
            <a:r>
              <a:rPr lang="ja-JP" altLang="en-US" dirty="0"/>
              <a:t>基づいた情報の整理</a:t>
            </a:r>
            <a:endParaRPr lang="en-US" altLang="ja-JP" dirty="0"/>
          </a:p>
          <a:p>
            <a:r>
              <a:rPr lang="ja-JP" altLang="en-US" b="1" dirty="0">
                <a:solidFill>
                  <a:srgbClr val="FF0000"/>
                </a:solidFill>
              </a:rPr>
              <a:t>行動の前後関係を分析</a:t>
            </a:r>
            <a:r>
              <a:rPr lang="ja-JP" altLang="en-US" dirty="0"/>
              <a:t>し、行動の</a:t>
            </a:r>
            <a:endParaRPr lang="en-US" altLang="ja-JP" dirty="0"/>
          </a:p>
          <a:p>
            <a:pPr marL="0" indent="0">
              <a:buNone/>
            </a:pPr>
            <a:r>
              <a:rPr lang="ja-JP" altLang="en-US" dirty="0"/>
              <a:t>きっかけ、行動が増える要因を検討</a:t>
            </a:r>
            <a:endParaRPr lang="en-US" altLang="ja-JP" dirty="0"/>
          </a:p>
          <a:p>
            <a:r>
              <a:rPr lang="ja-JP" altLang="en-US" dirty="0"/>
              <a:t>特に</a:t>
            </a:r>
            <a:r>
              <a:rPr lang="ja-JP" altLang="en-US" b="1" dirty="0">
                <a:solidFill>
                  <a:srgbClr val="FF0000"/>
                </a:solidFill>
              </a:rPr>
              <a:t>事前の工夫を重視して検討</a:t>
            </a:r>
            <a:endParaRPr lang="en-US" altLang="ja-JP" b="1" dirty="0">
              <a:solidFill>
                <a:srgbClr val="FF0000"/>
              </a:solidFill>
            </a:endParaRPr>
          </a:p>
          <a:p>
            <a:r>
              <a:rPr lang="ja-JP" altLang="en-US" dirty="0"/>
              <a:t>問題を</a:t>
            </a:r>
            <a:r>
              <a:rPr lang="ja-JP" altLang="en-US" b="1" dirty="0">
                <a:solidFill>
                  <a:srgbClr val="FF0000"/>
                </a:solidFill>
              </a:rPr>
              <a:t>未然に</a:t>
            </a:r>
            <a:r>
              <a:rPr lang="ja-JP" altLang="en-US" dirty="0"/>
              <a:t>防ぎ、よりよい行動</a:t>
            </a:r>
            <a:endParaRPr lang="en-US" altLang="ja-JP" dirty="0"/>
          </a:p>
          <a:p>
            <a:pPr marL="0" indent="0">
              <a:buNone/>
            </a:pPr>
            <a:r>
              <a:rPr lang="ja-JP" altLang="en-US" dirty="0"/>
              <a:t>を引き出すための支援計画を策定</a:t>
            </a:r>
            <a:endParaRPr lang="en-US" altLang="ja-JP" dirty="0"/>
          </a:p>
          <a:p>
            <a:pPr marL="0" indent="0">
              <a:buNone/>
            </a:pPr>
            <a:endParaRPr lang="ja-JP" altLang="en-US" dirty="0"/>
          </a:p>
        </p:txBody>
      </p:sp>
      <p:pic>
        <p:nvPicPr>
          <p:cNvPr id="3" name="図 2">
            <a:extLst>
              <a:ext uri="{FF2B5EF4-FFF2-40B4-BE49-F238E27FC236}">
                <a16:creationId xmlns:a16="http://schemas.microsoft.com/office/drawing/2014/main" id="{7ED29789-9BBA-DBDB-B6F6-786A011CAC55}"/>
              </a:ext>
            </a:extLst>
          </p:cNvPr>
          <p:cNvPicPr>
            <a:picLocks noChangeAspect="1"/>
          </p:cNvPicPr>
          <p:nvPr/>
        </p:nvPicPr>
        <p:blipFill>
          <a:blip r:embed="rId3"/>
          <a:stretch>
            <a:fillRect/>
          </a:stretch>
        </p:blipFill>
        <p:spPr>
          <a:xfrm>
            <a:off x="6612578" y="1820117"/>
            <a:ext cx="5081880" cy="3805517"/>
          </a:xfrm>
          <a:prstGeom prst="rect">
            <a:avLst/>
          </a:prstGeom>
          <a:ln>
            <a:solidFill>
              <a:schemeClr val="tx1"/>
            </a:solidFill>
          </a:ln>
        </p:spPr>
      </p:pic>
    </p:spTree>
    <p:extLst>
      <p:ext uri="{BB962C8B-B14F-4D97-AF65-F5344CB8AC3E}">
        <p14:creationId xmlns:p14="http://schemas.microsoft.com/office/powerpoint/2010/main" val="3482482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5"/>
          <p:cNvSpPr>
            <a:spLocks noGrp="1"/>
          </p:cNvSpPr>
          <p:nvPr>
            <p:ph type="sldNum" sz="quarter" idx="12"/>
          </p:nvPr>
        </p:nvSpPr>
        <p:spPr bwMode="auto">
          <a:noFill/>
          <a:ln>
            <a:miter lim="800000"/>
            <a:headEnd/>
            <a:tailEnd/>
          </a:ln>
        </p:spPr>
        <p:txBody>
          <a:bodyPr/>
          <a:lstStyle/>
          <a:p>
            <a:fld id="{C6D7ABE0-1A70-4CC8-B7A7-462C2C5C7A62}" type="slidenum">
              <a:rPr lang="en-US" altLang="ja-JP" smtClean="0"/>
              <a:pPr/>
              <a:t>9</a:t>
            </a:fld>
            <a:endParaRPr lang="en-US" altLang="ja-JP" dirty="0"/>
          </a:p>
        </p:txBody>
      </p:sp>
      <p:sp>
        <p:nvSpPr>
          <p:cNvPr id="14352" name="Rectangle 2"/>
          <p:cNvSpPr>
            <a:spLocks noGrp="1"/>
          </p:cNvSpPr>
          <p:nvPr>
            <p:ph type="title" idx="4294967295"/>
          </p:nvPr>
        </p:nvSpPr>
        <p:spPr>
          <a:xfrm>
            <a:off x="1981200" y="286253"/>
            <a:ext cx="8229600" cy="476672"/>
          </a:xfrm>
        </p:spPr>
        <p:txBody>
          <a:bodyPr>
            <a:normAutofit fontScale="90000"/>
          </a:bodyPr>
          <a:lstStyle/>
          <a:p>
            <a:r>
              <a:rPr lang="ja-JP" altLang="en-US" dirty="0">
                <a:latin typeface="HG丸ｺﾞｼｯｸM-PRO" pitchFamily="50" charset="-128"/>
                <a:ea typeface="HG丸ｺﾞｼｯｸM-PRO" pitchFamily="50" charset="-128"/>
              </a:rPr>
              <a:t>ストラテジーシートの活用方法</a:t>
            </a:r>
          </a:p>
        </p:txBody>
      </p:sp>
      <p:sp>
        <p:nvSpPr>
          <p:cNvPr id="2" name="テキスト ボックス 1"/>
          <p:cNvSpPr txBox="1"/>
          <p:nvPr/>
        </p:nvSpPr>
        <p:spPr>
          <a:xfrm>
            <a:off x="2063552" y="1052737"/>
            <a:ext cx="8208912" cy="4247317"/>
          </a:xfrm>
          <a:prstGeom prst="rect">
            <a:avLst/>
          </a:prstGeom>
          <a:noFill/>
        </p:spPr>
        <p:txBody>
          <a:bodyPr wrap="square" rtlCol="0">
            <a:spAutoFit/>
          </a:bodyPr>
          <a:lstStyle/>
          <a:p>
            <a:r>
              <a:rPr lang="en-US" altLang="ja-JP" sz="3000" dirty="0"/>
              <a:t>【</a:t>
            </a:r>
            <a:r>
              <a:rPr lang="ja-JP" altLang="en-US" sz="3000" dirty="0"/>
              <a:t>例題</a:t>
            </a:r>
            <a:r>
              <a:rPr lang="en-US" altLang="ja-JP" sz="3000" dirty="0"/>
              <a:t>】</a:t>
            </a:r>
          </a:p>
          <a:p>
            <a:r>
              <a:rPr lang="ja-JP" altLang="en-US" sz="3000" dirty="0"/>
              <a:t>・４才、男児。夕方、食事の準備をしている時間に、突然大声で叫びながら弟にかみつく。たいてい、一人で遊んでいる途中や、</a:t>
            </a:r>
            <a:r>
              <a:rPr lang="en-US" altLang="ja-JP" sz="3000" dirty="0"/>
              <a:t>DVD</a:t>
            </a:r>
            <a:r>
              <a:rPr lang="ja-JP" altLang="en-US" sz="3000" dirty="0"/>
              <a:t>が終わった時のような気がする。やめなさい！ととめるとすっと落ち着くが、なぜ急に弟を攻撃するのか分からない。声掛けをしても少しするとまたかみつこうとするので、家事が進まなくて困っている。</a:t>
            </a:r>
            <a:endParaRPr lang="en-US" altLang="ja-JP" sz="3000" dirty="0"/>
          </a:p>
        </p:txBody>
      </p:sp>
    </p:spTree>
    <p:extLst>
      <p:ext uri="{BB962C8B-B14F-4D97-AF65-F5344CB8AC3E}">
        <p14:creationId xmlns:p14="http://schemas.microsoft.com/office/powerpoint/2010/main" val="14874230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2350</TotalTime>
  <Words>1462</Words>
  <Application>Microsoft Office PowerPoint</Application>
  <PresentationFormat>ワイド画面</PresentationFormat>
  <Paragraphs>241</Paragraphs>
  <Slides>27</Slides>
  <Notes>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27</vt:i4>
      </vt:variant>
    </vt:vector>
  </HeadingPairs>
  <TitlesOfParts>
    <vt:vector size="38" baseType="lpstr">
      <vt:lpstr>BIZ UDPゴシック</vt:lpstr>
      <vt:lpstr>HGP創英角ﾎﾟｯﾌﾟ体</vt:lpstr>
      <vt:lpstr>HGS創英角ｺﾞｼｯｸUB</vt:lpstr>
      <vt:lpstr>HG丸ｺﾞｼｯｸM-PRO</vt:lpstr>
      <vt:lpstr>HG創英角ｺﾞｼｯｸUB</vt:lpstr>
      <vt:lpstr>NotoSansJP</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事例検討検討会の進め方とルール</vt:lpstr>
      <vt:lpstr>行動問題情報整理シート</vt:lpstr>
      <vt:lpstr>ストラテジーシートとは</vt:lpstr>
      <vt:lpstr>ストラテジーシートの活用方法</vt:lpstr>
      <vt:lpstr>PowerPoint プレゼンテーション</vt:lpstr>
      <vt:lpstr>支援策整理シートとは</vt:lpstr>
      <vt:lpstr>事例提供者からの発表　</vt:lpstr>
      <vt:lpstr>主訴：子どもの発達障害を受け入れていない保護者への伝え方、学校の様子を受け言えれてもらえない。高学年中学への不安を軽減していく為の方法。また、支援学級のイメージが良くない様子を子どもの今と今後への道をどう対話していくべきか。</vt:lpstr>
      <vt:lpstr>質問タイム！ 　　　　　　と情報整理　</vt:lpstr>
      <vt:lpstr> ストラデジーシートを使って 検討してみましょう！　</vt:lpstr>
      <vt:lpstr>各グループ　発表！　</vt:lpstr>
      <vt:lpstr>事例提供者からのコメント</vt:lpstr>
      <vt:lpstr>主訴：お友達をいきなり叩いたり推したりする 　　　おもちゃを投げる、友達が遊んでいるのを邪魔する  ＜内容＞ 遊んでいる時にそばにいるお友達を久に押したり叩いたりする子がいる。お友達においやなことをされたわけでもないが、急に手が出てしまう。 自分で遊んでいるおもちゃをおともだちの方向に向かって投げたり、おもちゃを持ちながら突っ込んでいったりする。 友達が遊んでいるおもちゃをわざと壊したり、何度も繰り返し邪魔して遊べないようにしたりする。  </vt:lpstr>
      <vt:lpstr>質問タイム！ 　　　　　　と情報整理　</vt:lpstr>
      <vt:lpstr> ストラデジーシートを使って 検討してみましょう！　</vt:lpstr>
      <vt:lpstr>各グループ　発表！　</vt:lpstr>
      <vt:lpstr>事例提供者からのコメント</vt:lpstr>
      <vt:lpstr>アンケートの ご協力をお願いいたします！</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edg03</dc:creator>
  <cp:lastModifiedBy>edg24</cp:lastModifiedBy>
  <cp:revision>40</cp:revision>
  <cp:lastPrinted>2025-06-30T06:59:56Z</cp:lastPrinted>
  <dcterms:created xsi:type="dcterms:W3CDTF">2023-07-03T10:43:33Z</dcterms:created>
  <dcterms:modified xsi:type="dcterms:W3CDTF">2025-06-30T07:01:25Z</dcterms:modified>
</cp:coreProperties>
</file>